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2"/>
  </p:notesMasterIdLst>
  <p:sldIdLst>
    <p:sldId id="257" r:id="rId2"/>
    <p:sldId id="309" r:id="rId3"/>
    <p:sldId id="310" r:id="rId4"/>
    <p:sldId id="264" r:id="rId5"/>
    <p:sldId id="305" r:id="rId6"/>
    <p:sldId id="306" r:id="rId7"/>
    <p:sldId id="265" r:id="rId8"/>
    <p:sldId id="266" r:id="rId9"/>
    <p:sldId id="311" r:id="rId10"/>
    <p:sldId id="308" r:id="rId11"/>
    <p:sldId id="301" r:id="rId12"/>
    <p:sldId id="303" r:id="rId13"/>
    <p:sldId id="302" r:id="rId14"/>
    <p:sldId id="297" r:id="rId15"/>
    <p:sldId id="299" r:id="rId16"/>
    <p:sldId id="300" r:id="rId17"/>
    <p:sldId id="298" r:id="rId18"/>
    <p:sldId id="304" r:id="rId19"/>
    <p:sldId id="292" r:id="rId20"/>
    <p:sldId id="267" r:id="rId21"/>
    <p:sldId id="293" r:id="rId22"/>
    <p:sldId id="296" r:id="rId23"/>
    <p:sldId id="295" r:id="rId24"/>
    <p:sldId id="294" r:id="rId25"/>
    <p:sldId id="290" r:id="rId26"/>
    <p:sldId id="307" r:id="rId27"/>
    <p:sldId id="258" r:id="rId28"/>
    <p:sldId id="291" r:id="rId29"/>
    <p:sldId id="261"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DF1C07"/>
    <a:srgbClr val="E2665C"/>
    <a:srgbClr val="00FFFF"/>
    <a:srgbClr val="4F92E3"/>
    <a:srgbClr val="75FFFF"/>
    <a:srgbClr val="E93123"/>
    <a:srgbClr val="E32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590" autoAdjust="0"/>
  </p:normalViewPr>
  <p:slideViewPr>
    <p:cSldViewPr snapToGrid="0">
      <p:cViewPr varScale="1">
        <p:scale>
          <a:sx n="87" d="100"/>
          <a:sy n="87" d="100"/>
        </p:scale>
        <p:origin x="696" y="11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B0C5-9511-40A8-B4E5-1E2197620CF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0A3286D-4DD5-4904-BCD2-B1F5B1B93421}">
      <dgm:prSet phldrT="[Texte]"/>
      <dgm:spPr/>
      <dgm:t>
        <a:bodyPr/>
        <a:lstStyle/>
        <a:p>
          <a:r>
            <a:rPr lang="fr-FR" dirty="0" smtClean="0"/>
            <a:t>Première partie</a:t>
          </a:r>
          <a:endParaRPr lang="fr-FR" dirty="0"/>
        </a:p>
      </dgm:t>
    </dgm:pt>
    <dgm:pt modelId="{58E020A2-7A52-4599-8D48-BF640EC43EA9}" type="parTrans" cxnId="{926F9FDA-D7C3-4CAF-92FD-144F867B2381}">
      <dgm:prSet/>
      <dgm:spPr/>
      <dgm:t>
        <a:bodyPr/>
        <a:lstStyle/>
        <a:p>
          <a:endParaRPr lang="fr-FR"/>
        </a:p>
      </dgm:t>
    </dgm:pt>
    <dgm:pt modelId="{7E38B8AE-FB35-45AA-B6AC-6FA273C4BD6D}" type="sibTrans" cxnId="{926F9FDA-D7C3-4CAF-92FD-144F867B2381}">
      <dgm:prSet/>
      <dgm:spPr/>
      <dgm:t>
        <a:bodyPr/>
        <a:lstStyle/>
        <a:p>
          <a:endParaRPr lang="fr-FR"/>
        </a:p>
      </dgm:t>
    </dgm:pt>
    <dgm:pt modelId="{7783829B-171C-4E16-B285-CCB4DB2A1CF2}">
      <dgm:prSet phldrT="[Texte]"/>
      <dgm:spPr/>
      <dgm:t>
        <a:bodyPr/>
        <a:lstStyle/>
        <a:p>
          <a:r>
            <a:rPr lang="fr-FR" dirty="0" smtClean="0"/>
            <a:t>Deuxième partie </a:t>
          </a:r>
          <a:endParaRPr lang="fr-FR" dirty="0"/>
        </a:p>
      </dgm:t>
    </dgm:pt>
    <dgm:pt modelId="{0765DE9F-79C5-40B5-85B3-77D9DB7254EA}" type="parTrans" cxnId="{B2CD942B-E28B-4CE4-8493-D91E63360695}">
      <dgm:prSet/>
      <dgm:spPr/>
      <dgm:t>
        <a:bodyPr/>
        <a:lstStyle/>
        <a:p>
          <a:endParaRPr lang="fr-FR"/>
        </a:p>
      </dgm:t>
    </dgm:pt>
    <dgm:pt modelId="{A22E2D4B-E9DE-4CA7-8E90-5ABA6FDB26F3}" type="sibTrans" cxnId="{B2CD942B-E28B-4CE4-8493-D91E63360695}">
      <dgm:prSet/>
      <dgm:spPr/>
      <dgm:t>
        <a:bodyPr/>
        <a:lstStyle/>
        <a:p>
          <a:endParaRPr lang="fr-FR"/>
        </a:p>
      </dgm:t>
    </dgm:pt>
    <dgm:pt modelId="{7C291C9F-C511-4AB4-A71B-19A0747B1D6F}">
      <dgm:prSet phldrT="[Texte]"/>
      <dgm:spPr/>
      <dgm:t>
        <a:bodyPr/>
        <a:lstStyle/>
        <a:p>
          <a:r>
            <a:rPr lang="fr-FR" dirty="0" smtClean="0"/>
            <a:t>Troisième partie</a:t>
          </a:r>
          <a:endParaRPr lang="fr-FR" dirty="0"/>
        </a:p>
      </dgm:t>
    </dgm:pt>
    <dgm:pt modelId="{49967DE3-675F-4E54-9E86-26C4FD2B28B3}" type="parTrans" cxnId="{EB4B054F-9142-42C3-BB11-10F4012148A0}">
      <dgm:prSet/>
      <dgm:spPr/>
      <dgm:t>
        <a:bodyPr/>
        <a:lstStyle/>
        <a:p>
          <a:endParaRPr lang="fr-FR"/>
        </a:p>
      </dgm:t>
    </dgm:pt>
    <dgm:pt modelId="{E539ACE7-BA61-4338-9A3B-C712ADD9FADB}" type="sibTrans" cxnId="{EB4B054F-9142-42C3-BB11-10F4012148A0}">
      <dgm:prSet/>
      <dgm:spPr/>
      <dgm:t>
        <a:bodyPr/>
        <a:lstStyle/>
        <a:p>
          <a:endParaRPr lang="fr-FR"/>
        </a:p>
      </dgm:t>
    </dgm:pt>
    <dgm:pt modelId="{48265A5A-81A6-4145-B219-EF17132DE6A4}">
      <dgm:prSet/>
      <dgm:spPr/>
      <dgm:t>
        <a:bodyPr/>
        <a:lstStyle/>
        <a:p>
          <a:r>
            <a:rPr lang="fr-FR" dirty="0" smtClean="0"/>
            <a:t>Qu’est-ce qu’une ville internationale de la paix ?</a:t>
          </a:r>
          <a:endParaRPr lang="fr-FR" dirty="0"/>
        </a:p>
      </dgm:t>
    </dgm:pt>
    <dgm:pt modelId="{A740F1C1-1A51-41C1-875C-52C5FFEEDE7B}" type="parTrans" cxnId="{1E6A77E0-5960-4EFF-9F94-9055D477F9F8}">
      <dgm:prSet/>
      <dgm:spPr/>
      <dgm:t>
        <a:bodyPr/>
        <a:lstStyle/>
        <a:p>
          <a:endParaRPr lang="fr-FR"/>
        </a:p>
      </dgm:t>
    </dgm:pt>
    <dgm:pt modelId="{8932F0B4-576E-475D-A332-2FAC929ED5B4}" type="sibTrans" cxnId="{1E6A77E0-5960-4EFF-9F94-9055D477F9F8}">
      <dgm:prSet/>
      <dgm:spPr/>
      <dgm:t>
        <a:bodyPr/>
        <a:lstStyle/>
        <a:p>
          <a:endParaRPr lang="fr-FR"/>
        </a:p>
      </dgm:t>
    </dgm:pt>
    <dgm:pt modelId="{DAD195F0-435F-4282-AD8D-0A78023F7D5F}">
      <dgm:prSet/>
      <dgm:spPr/>
      <dgm:t>
        <a:bodyPr/>
        <a:lstStyle/>
        <a:p>
          <a:r>
            <a:rPr lang="fr-FR" dirty="0" smtClean="0"/>
            <a:t>Dapaong et la « voie du Togo »</a:t>
          </a:r>
          <a:endParaRPr lang="fr-FR" dirty="0"/>
        </a:p>
      </dgm:t>
    </dgm:pt>
    <dgm:pt modelId="{84962172-625C-4A72-A17E-FAECF6204A14}" type="parTrans" cxnId="{7F8A3FD4-1260-4E94-8740-C3B3E7F58D7F}">
      <dgm:prSet/>
      <dgm:spPr/>
      <dgm:t>
        <a:bodyPr/>
        <a:lstStyle/>
        <a:p>
          <a:endParaRPr lang="fr-FR"/>
        </a:p>
      </dgm:t>
    </dgm:pt>
    <dgm:pt modelId="{DB32824F-7399-427C-85FA-EAAAA8F214E9}" type="sibTrans" cxnId="{7F8A3FD4-1260-4E94-8740-C3B3E7F58D7F}">
      <dgm:prSet/>
      <dgm:spPr/>
      <dgm:t>
        <a:bodyPr/>
        <a:lstStyle/>
        <a:p>
          <a:endParaRPr lang="fr-FR"/>
        </a:p>
      </dgm:t>
    </dgm:pt>
    <dgm:pt modelId="{7A308A6B-6758-45B1-A097-79AEEC68A475}">
      <dgm:prSet/>
      <dgm:spPr/>
      <dgm:t>
        <a:bodyPr/>
        <a:lstStyle/>
        <a:p>
          <a:r>
            <a:rPr lang="fr-FR" dirty="0" smtClean="0"/>
            <a:t>Trois projets pour « Dapaong, ville de paix</a:t>
          </a:r>
          <a:endParaRPr lang="fr-FR" dirty="0"/>
        </a:p>
      </dgm:t>
    </dgm:pt>
    <dgm:pt modelId="{6C81AC09-4E4E-4856-ABBB-5CE8E0AB2336}" type="parTrans" cxnId="{7539A2AA-FF7E-4056-A802-F016B3123B6A}">
      <dgm:prSet/>
      <dgm:spPr/>
      <dgm:t>
        <a:bodyPr/>
        <a:lstStyle/>
        <a:p>
          <a:endParaRPr lang="fr-FR"/>
        </a:p>
      </dgm:t>
    </dgm:pt>
    <dgm:pt modelId="{20372A24-FA00-404C-A2FD-6B1AD40EB4F0}" type="sibTrans" cxnId="{7539A2AA-FF7E-4056-A802-F016B3123B6A}">
      <dgm:prSet/>
      <dgm:spPr/>
      <dgm:t>
        <a:bodyPr/>
        <a:lstStyle/>
        <a:p>
          <a:endParaRPr lang="fr-FR"/>
        </a:p>
      </dgm:t>
    </dgm:pt>
    <dgm:pt modelId="{A9FC76E7-4815-4659-84A2-714435878414}" type="pres">
      <dgm:prSet presAssocID="{F70FB0C5-9511-40A8-B4E5-1E2197620CFC}" presName="linear" presStyleCnt="0">
        <dgm:presLayoutVars>
          <dgm:dir/>
          <dgm:animLvl val="lvl"/>
          <dgm:resizeHandles val="exact"/>
        </dgm:presLayoutVars>
      </dgm:prSet>
      <dgm:spPr/>
      <dgm:t>
        <a:bodyPr/>
        <a:lstStyle/>
        <a:p>
          <a:endParaRPr lang="fr-FR"/>
        </a:p>
      </dgm:t>
    </dgm:pt>
    <dgm:pt modelId="{3F7D81EE-88AE-41C1-9134-ADB1197DBCE6}" type="pres">
      <dgm:prSet presAssocID="{F0A3286D-4DD5-4904-BCD2-B1F5B1B93421}" presName="parentLin" presStyleCnt="0"/>
      <dgm:spPr/>
    </dgm:pt>
    <dgm:pt modelId="{631FC459-562B-482C-8379-229715ECA1BD}" type="pres">
      <dgm:prSet presAssocID="{F0A3286D-4DD5-4904-BCD2-B1F5B1B93421}" presName="parentLeftMargin" presStyleLbl="node1" presStyleIdx="0" presStyleCnt="3"/>
      <dgm:spPr/>
      <dgm:t>
        <a:bodyPr/>
        <a:lstStyle/>
        <a:p>
          <a:endParaRPr lang="fr-FR"/>
        </a:p>
      </dgm:t>
    </dgm:pt>
    <dgm:pt modelId="{8FF1A89A-71EE-4603-880C-41DB4BD11DB9}" type="pres">
      <dgm:prSet presAssocID="{F0A3286D-4DD5-4904-BCD2-B1F5B1B93421}" presName="parentText" presStyleLbl="node1" presStyleIdx="0" presStyleCnt="3">
        <dgm:presLayoutVars>
          <dgm:chMax val="0"/>
          <dgm:bulletEnabled val="1"/>
        </dgm:presLayoutVars>
      </dgm:prSet>
      <dgm:spPr/>
      <dgm:t>
        <a:bodyPr/>
        <a:lstStyle/>
        <a:p>
          <a:endParaRPr lang="fr-FR"/>
        </a:p>
      </dgm:t>
    </dgm:pt>
    <dgm:pt modelId="{B9D8A591-D0CB-44E8-8AE2-87BD5D6B63E6}" type="pres">
      <dgm:prSet presAssocID="{F0A3286D-4DD5-4904-BCD2-B1F5B1B93421}" presName="negativeSpace" presStyleCnt="0"/>
      <dgm:spPr/>
    </dgm:pt>
    <dgm:pt modelId="{38FD3971-5412-47AB-8A6D-94549B5A3029}" type="pres">
      <dgm:prSet presAssocID="{F0A3286D-4DD5-4904-BCD2-B1F5B1B93421}" presName="childText" presStyleLbl="conFgAcc1" presStyleIdx="0" presStyleCnt="3">
        <dgm:presLayoutVars>
          <dgm:bulletEnabled val="1"/>
        </dgm:presLayoutVars>
      </dgm:prSet>
      <dgm:spPr/>
      <dgm:t>
        <a:bodyPr/>
        <a:lstStyle/>
        <a:p>
          <a:endParaRPr lang="fr-FR"/>
        </a:p>
      </dgm:t>
    </dgm:pt>
    <dgm:pt modelId="{C0998231-6144-4024-9C6E-C755831E7F77}" type="pres">
      <dgm:prSet presAssocID="{7E38B8AE-FB35-45AA-B6AC-6FA273C4BD6D}" presName="spaceBetweenRectangles" presStyleCnt="0"/>
      <dgm:spPr/>
    </dgm:pt>
    <dgm:pt modelId="{C087175A-0701-442B-B456-E480BA2A3D66}" type="pres">
      <dgm:prSet presAssocID="{7783829B-171C-4E16-B285-CCB4DB2A1CF2}" presName="parentLin" presStyleCnt="0"/>
      <dgm:spPr/>
    </dgm:pt>
    <dgm:pt modelId="{8DE677FD-1CA7-4238-8C7C-31F3C95B835D}" type="pres">
      <dgm:prSet presAssocID="{7783829B-171C-4E16-B285-CCB4DB2A1CF2}" presName="parentLeftMargin" presStyleLbl="node1" presStyleIdx="0" presStyleCnt="3"/>
      <dgm:spPr/>
      <dgm:t>
        <a:bodyPr/>
        <a:lstStyle/>
        <a:p>
          <a:endParaRPr lang="fr-FR"/>
        </a:p>
      </dgm:t>
    </dgm:pt>
    <dgm:pt modelId="{2B6D10B6-576A-4E7E-B1FE-5C0FB36E8E4C}" type="pres">
      <dgm:prSet presAssocID="{7783829B-171C-4E16-B285-CCB4DB2A1CF2}" presName="parentText" presStyleLbl="node1" presStyleIdx="1" presStyleCnt="3">
        <dgm:presLayoutVars>
          <dgm:chMax val="0"/>
          <dgm:bulletEnabled val="1"/>
        </dgm:presLayoutVars>
      </dgm:prSet>
      <dgm:spPr/>
      <dgm:t>
        <a:bodyPr/>
        <a:lstStyle/>
        <a:p>
          <a:endParaRPr lang="fr-FR"/>
        </a:p>
      </dgm:t>
    </dgm:pt>
    <dgm:pt modelId="{602FE5E6-1F79-4330-9608-2A703A6D54EC}" type="pres">
      <dgm:prSet presAssocID="{7783829B-171C-4E16-B285-CCB4DB2A1CF2}" presName="negativeSpace" presStyleCnt="0"/>
      <dgm:spPr/>
    </dgm:pt>
    <dgm:pt modelId="{ED184BBA-2FEE-4289-BF7F-99E3DAB44D0A}" type="pres">
      <dgm:prSet presAssocID="{7783829B-171C-4E16-B285-CCB4DB2A1CF2}" presName="childText" presStyleLbl="conFgAcc1" presStyleIdx="1" presStyleCnt="3">
        <dgm:presLayoutVars>
          <dgm:bulletEnabled val="1"/>
        </dgm:presLayoutVars>
      </dgm:prSet>
      <dgm:spPr/>
      <dgm:t>
        <a:bodyPr/>
        <a:lstStyle/>
        <a:p>
          <a:endParaRPr lang="fr-FR"/>
        </a:p>
      </dgm:t>
    </dgm:pt>
    <dgm:pt modelId="{CBA50CCD-B5E1-48A0-9634-1009282421B8}" type="pres">
      <dgm:prSet presAssocID="{A22E2D4B-E9DE-4CA7-8E90-5ABA6FDB26F3}" presName="spaceBetweenRectangles" presStyleCnt="0"/>
      <dgm:spPr/>
    </dgm:pt>
    <dgm:pt modelId="{E05B4245-ECFC-477C-826B-B58BB7C3D907}" type="pres">
      <dgm:prSet presAssocID="{7C291C9F-C511-4AB4-A71B-19A0747B1D6F}" presName="parentLin" presStyleCnt="0"/>
      <dgm:spPr/>
    </dgm:pt>
    <dgm:pt modelId="{093506A4-ADF8-4128-9E05-7FFEA99A6725}" type="pres">
      <dgm:prSet presAssocID="{7C291C9F-C511-4AB4-A71B-19A0747B1D6F}" presName="parentLeftMargin" presStyleLbl="node1" presStyleIdx="1" presStyleCnt="3"/>
      <dgm:spPr/>
      <dgm:t>
        <a:bodyPr/>
        <a:lstStyle/>
        <a:p>
          <a:endParaRPr lang="fr-FR"/>
        </a:p>
      </dgm:t>
    </dgm:pt>
    <dgm:pt modelId="{1E137CB0-6A26-441F-9B3D-C68DB8F1EADB}" type="pres">
      <dgm:prSet presAssocID="{7C291C9F-C511-4AB4-A71B-19A0747B1D6F}" presName="parentText" presStyleLbl="node1" presStyleIdx="2" presStyleCnt="3">
        <dgm:presLayoutVars>
          <dgm:chMax val="0"/>
          <dgm:bulletEnabled val="1"/>
        </dgm:presLayoutVars>
      </dgm:prSet>
      <dgm:spPr/>
      <dgm:t>
        <a:bodyPr/>
        <a:lstStyle/>
        <a:p>
          <a:endParaRPr lang="fr-FR"/>
        </a:p>
      </dgm:t>
    </dgm:pt>
    <dgm:pt modelId="{E2D881CE-89F5-40FF-9920-ED592B5D9A78}" type="pres">
      <dgm:prSet presAssocID="{7C291C9F-C511-4AB4-A71B-19A0747B1D6F}" presName="negativeSpace" presStyleCnt="0"/>
      <dgm:spPr/>
    </dgm:pt>
    <dgm:pt modelId="{6799FC33-7731-4049-A48E-B750D182FEEC}" type="pres">
      <dgm:prSet presAssocID="{7C291C9F-C511-4AB4-A71B-19A0747B1D6F}" presName="childText" presStyleLbl="conFgAcc1" presStyleIdx="2" presStyleCnt="3">
        <dgm:presLayoutVars>
          <dgm:bulletEnabled val="1"/>
        </dgm:presLayoutVars>
      </dgm:prSet>
      <dgm:spPr/>
      <dgm:t>
        <a:bodyPr/>
        <a:lstStyle/>
        <a:p>
          <a:endParaRPr lang="fr-FR"/>
        </a:p>
      </dgm:t>
    </dgm:pt>
  </dgm:ptLst>
  <dgm:cxnLst>
    <dgm:cxn modelId="{D012A447-BBFC-4E78-88F8-5C3A628C106C}" type="presOf" srcId="{DAD195F0-435F-4282-AD8D-0A78023F7D5F}" destId="{ED184BBA-2FEE-4289-BF7F-99E3DAB44D0A}" srcOrd="0" destOrd="0" presId="urn:microsoft.com/office/officeart/2005/8/layout/list1"/>
    <dgm:cxn modelId="{B2CD942B-E28B-4CE4-8493-D91E63360695}" srcId="{F70FB0C5-9511-40A8-B4E5-1E2197620CFC}" destId="{7783829B-171C-4E16-B285-CCB4DB2A1CF2}" srcOrd="1" destOrd="0" parTransId="{0765DE9F-79C5-40B5-85B3-77D9DB7254EA}" sibTransId="{A22E2D4B-E9DE-4CA7-8E90-5ABA6FDB26F3}"/>
    <dgm:cxn modelId="{7F8A3FD4-1260-4E94-8740-C3B3E7F58D7F}" srcId="{7783829B-171C-4E16-B285-CCB4DB2A1CF2}" destId="{DAD195F0-435F-4282-AD8D-0A78023F7D5F}" srcOrd="0" destOrd="0" parTransId="{84962172-625C-4A72-A17E-FAECF6204A14}" sibTransId="{DB32824F-7399-427C-85FA-EAAAA8F214E9}"/>
    <dgm:cxn modelId="{A8E4E8DC-19E0-4BE9-B4E9-DF864BCFE56C}" type="presOf" srcId="{7C291C9F-C511-4AB4-A71B-19A0747B1D6F}" destId="{1E137CB0-6A26-441F-9B3D-C68DB8F1EADB}" srcOrd="1" destOrd="0" presId="urn:microsoft.com/office/officeart/2005/8/layout/list1"/>
    <dgm:cxn modelId="{EA7CD99E-ECB8-43DC-8B32-4063251C4361}" type="presOf" srcId="{7C291C9F-C511-4AB4-A71B-19A0747B1D6F}" destId="{093506A4-ADF8-4128-9E05-7FFEA99A6725}" srcOrd="0" destOrd="0" presId="urn:microsoft.com/office/officeart/2005/8/layout/list1"/>
    <dgm:cxn modelId="{8A233A9F-7B77-478E-A72D-A6D9B3E28020}" type="presOf" srcId="{7783829B-171C-4E16-B285-CCB4DB2A1CF2}" destId="{2B6D10B6-576A-4E7E-B1FE-5C0FB36E8E4C}" srcOrd="1" destOrd="0" presId="urn:microsoft.com/office/officeart/2005/8/layout/list1"/>
    <dgm:cxn modelId="{BB98AD8F-4FC4-4C86-ABBD-80C058239FCC}" type="presOf" srcId="{F0A3286D-4DD5-4904-BCD2-B1F5B1B93421}" destId="{8FF1A89A-71EE-4603-880C-41DB4BD11DB9}" srcOrd="1" destOrd="0" presId="urn:microsoft.com/office/officeart/2005/8/layout/list1"/>
    <dgm:cxn modelId="{8AB943E9-2046-41F8-B33E-D876E6A173DC}" type="presOf" srcId="{7783829B-171C-4E16-B285-CCB4DB2A1CF2}" destId="{8DE677FD-1CA7-4238-8C7C-31F3C95B835D}" srcOrd="0" destOrd="0" presId="urn:microsoft.com/office/officeart/2005/8/layout/list1"/>
    <dgm:cxn modelId="{926F9FDA-D7C3-4CAF-92FD-144F867B2381}" srcId="{F70FB0C5-9511-40A8-B4E5-1E2197620CFC}" destId="{F0A3286D-4DD5-4904-BCD2-B1F5B1B93421}" srcOrd="0" destOrd="0" parTransId="{58E020A2-7A52-4599-8D48-BF640EC43EA9}" sibTransId="{7E38B8AE-FB35-45AA-B6AC-6FA273C4BD6D}"/>
    <dgm:cxn modelId="{EB4B054F-9142-42C3-BB11-10F4012148A0}" srcId="{F70FB0C5-9511-40A8-B4E5-1E2197620CFC}" destId="{7C291C9F-C511-4AB4-A71B-19A0747B1D6F}" srcOrd="2" destOrd="0" parTransId="{49967DE3-675F-4E54-9E86-26C4FD2B28B3}" sibTransId="{E539ACE7-BA61-4338-9A3B-C712ADD9FADB}"/>
    <dgm:cxn modelId="{F5DA1D17-067C-4889-900C-E95E837B2996}" type="presOf" srcId="{F70FB0C5-9511-40A8-B4E5-1E2197620CFC}" destId="{A9FC76E7-4815-4659-84A2-714435878414}" srcOrd="0" destOrd="0" presId="urn:microsoft.com/office/officeart/2005/8/layout/list1"/>
    <dgm:cxn modelId="{8CB437A3-1C6D-433D-8224-3A5BB96AF262}" type="presOf" srcId="{48265A5A-81A6-4145-B219-EF17132DE6A4}" destId="{38FD3971-5412-47AB-8A6D-94549B5A3029}" srcOrd="0" destOrd="0" presId="urn:microsoft.com/office/officeart/2005/8/layout/list1"/>
    <dgm:cxn modelId="{1E6A77E0-5960-4EFF-9F94-9055D477F9F8}" srcId="{F0A3286D-4DD5-4904-BCD2-B1F5B1B93421}" destId="{48265A5A-81A6-4145-B219-EF17132DE6A4}" srcOrd="0" destOrd="0" parTransId="{A740F1C1-1A51-41C1-875C-52C5FFEEDE7B}" sibTransId="{8932F0B4-576E-475D-A332-2FAC929ED5B4}"/>
    <dgm:cxn modelId="{985A9043-129C-408F-8BE9-F1042011F719}" type="presOf" srcId="{F0A3286D-4DD5-4904-BCD2-B1F5B1B93421}" destId="{631FC459-562B-482C-8379-229715ECA1BD}" srcOrd="0" destOrd="0" presId="urn:microsoft.com/office/officeart/2005/8/layout/list1"/>
    <dgm:cxn modelId="{4B087EAD-C286-4A78-B99D-56D950D3EE4F}" type="presOf" srcId="{7A308A6B-6758-45B1-A097-79AEEC68A475}" destId="{6799FC33-7731-4049-A48E-B750D182FEEC}" srcOrd="0" destOrd="0" presId="urn:microsoft.com/office/officeart/2005/8/layout/list1"/>
    <dgm:cxn modelId="{7539A2AA-FF7E-4056-A802-F016B3123B6A}" srcId="{7C291C9F-C511-4AB4-A71B-19A0747B1D6F}" destId="{7A308A6B-6758-45B1-A097-79AEEC68A475}" srcOrd="0" destOrd="0" parTransId="{6C81AC09-4E4E-4856-ABBB-5CE8E0AB2336}" sibTransId="{20372A24-FA00-404C-A2FD-6B1AD40EB4F0}"/>
    <dgm:cxn modelId="{EA35FC9F-4E0C-4DB7-B123-1914D35B3E04}" type="presParOf" srcId="{A9FC76E7-4815-4659-84A2-714435878414}" destId="{3F7D81EE-88AE-41C1-9134-ADB1197DBCE6}" srcOrd="0" destOrd="0" presId="urn:microsoft.com/office/officeart/2005/8/layout/list1"/>
    <dgm:cxn modelId="{7A3F9248-B834-4000-A386-33BDEEB8A1DC}" type="presParOf" srcId="{3F7D81EE-88AE-41C1-9134-ADB1197DBCE6}" destId="{631FC459-562B-482C-8379-229715ECA1BD}" srcOrd="0" destOrd="0" presId="urn:microsoft.com/office/officeart/2005/8/layout/list1"/>
    <dgm:cxn modelId="{24CA7C89-7B7D-4A3D-A37F-F1D19625CF33}" type="presParOf" srcId="{3F7D81EE-88AE-41C1-9134-ADB1197DBCE6}" destId="{8FF1A89A-71EE-4603-880C-41DB4BD11DB9}" srcOrd="1" destOrd="0" presId="urn:microsoft.com/office/officeart/2005/8/layout/list1"/>
    <dgm:cxn modelId="{4C5B28CE-5F7B-477B-A918-040E59C09B36}" type="presParOf" srcId="{A9FC76E7-4815-4659-84A2-714435878414}" destId="{B9D8A591-D0CB-44E8-8AE2-87BD5D6B63E6}" srcOrd="1" destOrd="0" presId="urn:microsoft.com/office/officeart/2005/8/layout/list1"/>
    <dgm:cxn modelId="{E4410E68-F48C-4B2C-B9E9-6E0652B6CA25}" type="presParOf" srcId="{A9FC76E7-4815-4659-84A2-714435878414}" destId="{38FD3971-5412-47AB-8A6D-94549B5A3029}" srcOrd="2" destOrd="0" presId="urn:microsoft.com/office/officeart/2005/8/layout/list1"/>
    <dgm:cxn modelId="{A948DE4D-222D-4BCF-B985-80C6695BF141}" type="presParOf" srcId="{A9FC76E7-4815-4659-84A2-714435878414}" destId="{C0998231-6144-4024-9C6E-C755831E7F77}" srcOrd="3" destOrd="0" presId="urn:microsoft.com/office/officeart/2005/8/layout/list1"/>
    <dgm:cxn modelId="{47596F02-970E-4A17-BA2B-EFE6BD588D73}" type="presParOf" srcId="{A9FC76E7-4815-4659-84A2-714435878414}" destId="{C087175A-0701-442B-B456-E480BA2A3D66}" srcOrd="4" destOrd="0" presId="urn:microsoft.com/office/officeart/2005/8/layout/list1"/>
    <dgm:cxn modelId="{80AED9DA-BA16-49C1-8234-D9BA9446358E}" type="presParOf" srcId="{C087175A-0701-442B-B456-E480BA2A3D66}" destId="{8DE677FD-1CA7-4238-8C7C-31F3C95B835D}" srcOrd="0" destOrd="0" presId="urn:microsoft.com/office/officeart/2005/8/layout/list1"/>
    <dgm:cxn modelId="{4BF67783-462E-4FEC-9143-1BB7E7233155}" type="presParOf" srcId="{C087175A-0701-442B-B456-E480BA2A3D66}" destId="{2B6D10B6-576A-4E7E-B1FE-5C0FB36E8E4C}" srcOrd="1" destOrd="0" presId="urn:microsoft.com/office/officeart/2005/8/layout/list1"/>
    <dgm:cxn modelId="{53FB5A91-642F-4C6E-B4EC-8F7CDF09BDBB}" type="presParOf" srcId="{A9FC76E7-4815-4659-84A2-714435878414}" destId="{602FE5E6-1F79-4330-9608-2A703A6D54EC}" srcOrd="5" destOrd="0" presId="urn:microsoft.com/office/officeart/2005/8/layout/list1"/>
    <dgm:cxn modelId="{C34FF40D-DFA4-4E81-BC37-247F68DD7311}" type="presParOf" srcId="{A9FC76E7-4815-4659-84A2-714435878414}" destId="{ED184BBA-2FEE-4289-BF7F-99E3DAB44D0A}" srcOrd="6" destOrd="0" presId="urn:microsoft.com/office/officeart/2005/8/layout/list1"/>
    <dgm:cxn modelId="{E46E7712-7154-44D6-A884-9BFE48ABF14E}" type="presParOf" srcId="{A9FC76E7-4815-4659-84A2-714435878414}" destId="{CBA50CCD-B5E1-48A0-9634-1009282421B8}" srcOrd="7" destOrd="0" presId="urn:microsoft.com/office/officeart/2005/8/layout/list1"/>
    <dgm:cxn modelId="{80D644AF-BA7B-40C5-BA91-B6F4E5212AEA}" type="presParOf" srcId="{A9FC76E7-4815-4659-84A2-714435878414}" destId="{E05B4245-ECFC-477C-826B-B58BB7C3D907}" srcOrd="8" destOrd="0" presId="urn:microsoft.com/office/officeart/2005/8/layout/list1"/>
    <dgm:cxn modelId="{7EBC6763-80EF-4262-8664-A3EAF33B01B2}" type="presParOf" srcId="{E05B4245-ECFC-477C-826B-B58BB7C3D907}" destId="{093506A4-ADF8-4128-9E05-7FFEA99A6725}" srcOrd="0" destOrd="0" presId="urn:microsoft.com/office/officeart/2005/8/layout/list1"/>
    <dgm:cxn modelId="{5AE404C2-203A-4F4A-991B-C34781AC8CC8}" type="presParOf" srcId="{E05B4245-ECFC-477C-826B-B58BB7C3D907}" destId="{1E137CB0-6A26-441F-9B3D-C68DB8F1EADB}" srcOrd="1" destOrd="0" presId="urn:microsoft.com/office/officeart/2005/8/layout/list1"/>
    <dgm:cxn modelId="{71D97431-4FB7-46DC-9ACB-B067024AE4B7}" type="presParOf" srcId="{A9FC76E7-4815-4659-84A2-714435878414}" destId="{E2D881CE-89F5-40FF-9920-ED592B5D9A78}" srcOrd="9" destOrd="0" presId="urn:microsoft.com/office/officeart/2005/8/layout/list1"/>
    <dgm:cxn modelId="{DB505C1A-BAE4-4405-96C9-04FF7DEEE94B}" type="presParOf" srcId="{A9FC76E7-4815-4659-84A2-714435878414}" destId="{6799FC33-7731-4049-A48E-B750D182FEE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7B0DC-3100-492A-99AA-889FA92CBF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2E777AB-D2DE-46A6-9EA0-0EBCDE06BFD6}">
      <dgm:prSet phldrT="[Texte]"/>
      <dgm:spPr/>
      <dgm:t>
        <a:bodyPr/>
        <a:lstStyle/>
        <a:p>
          <a:r>
            <a:rPr lang="fr-FR" dirty="0" smtClean="0"/>
            <a:t>1960</a:t>
          </a:r>
          <a:endParaRPr lang="fr-FR" dirty="0"/>
        </a:p>
      </dgm:t>
    </dgm:pt>
    <dgm:pt modelId="{957922FA-B49A-4ECD-B204-4CFC7DACA009}" type="parTrans" cxnId="{18181CFA-F7D1-4B38-93B2-0DF4570BE61B}">
      <dgm:prSet/>
      <dgm:spPr/>
      <dgm:t>
        <a:bodyPr/>
        <a:lstStyle/>
        <a:p>
          <a:endParaRPr lang="fr-FR"/>
        </a:p>
      </dgm:t>
    </dgm:pt>
    <dgm:pt modelId="{71AC4B86-12C6-4FDF-BFF1-9A82B1499018}" type="sibTrans" cxnId="{18181CFA-F7D1-4B38-93B2-0DF4570BE61B}">
      <dgm:prSet/>
      <dgm:spPr/>
      <dgm:t>
        <a:bodyPr/>
        <a:lstStyle/>
        <a:p>
          <a:endParaRPr lang="fr-FR"/>
        </a:p>
      </dgm:t>
    </dgm:pt>
    <dgm:pt modelId="{446F9B4B-5ED8-47C5-A411-F6B591F0F225}">
      <dgm:prSet phldrT="[Texte]"/>
      <dgm:spPr/>
      <dgm:t>
        <a:bodyPr/>
        <a:lstStyle/>
        <a:p>
          <a:r>
            <a:rPr lang="fr-FR" dirty="0" smtClean="0"/>
            <a:t>4860</a:t>
          </a:r>
          <a:endParaRPr lang="fr-FR" dirty="0"/>
        </a:p>
      </dgm:t>
    </dgm:pt>
    <dgm:pt modelId="{0128A6FB-10E1-4847-8B7C-ACEB85DC509B}" type="parTrans" cxnId="{6A91D95B-4008-4863-BD33-FBECB95A8BB1}">
      <dgm:prSet/>
      <dgm:spPr/>
      <dgm:t>
        <a:bodyPr/>
        <a:lstStyle/>
        <a:p>
          <a:endParaRPr lang="fr-FR"/>
        </a:p>
      </dgm:t>
    </dgm:pt>
    <dgm:pt modelId="{B6DDEE8E-9289-4110-B761-D402AE01137C}" type="sibTrans" cxnId="{6A91D95B-4008-4863-BD33-FBECB95A8BB1}">
      <dgm:prSet/>
      <dgm:spPr/>
      <dgm:t>
        <a:bodyPr/>
        <a:lstStyle/>
        <a:p>
          <a:endParaRPr lang="fr-FR"/>
        </a:p>
      </dgm:t>
    </dgm:pt>
    <dgm:pt modelId="{044BD876-EC95-48A2-9C84-9B5071E7AE80}">
      <dgm:prSet phldrT="[Texte]"/>
      <dgm:spPr/>
      <dgm:t>
        <a:bodyPr/>
        <a:lstStyle/>
        <a:p>
          <a:r>
            <a:rPr lang="fr-FR" dirty="0" smtClean="0"/>
            <a:t>1970</a:t>
          </a:r>
          <a:endParaRPr lang="fr-FR" dirty="0"/>
        </a:p>
      </dgm:t>
    </dgm:pt>
    <dgm:pt modelId="{6188238C-DA56-449B-BF20-C5774EE76152}" type="parTrans" cxnId="{FDFE6F63-69C0-4A57-A028-E2E20A68F125}">
      <dgm:prSet/>
      <dgm:spPr/>
      <dgm:t>
        <a:bodyPr/>
        <a:lstStyle/>
        <a:p>
          <a:endParaRPr lang="fr-FR"/>
        </a:p>
      </dgm:t>
    </dgm:pt>
    <dgm:pt modelId="{C5F46E19-B07E-41FE-941D-2F9DDC10A0C2}" type="sibTrans" cxnId="{FDFE6F63-69C0-4A57-A028-E2E20A68F125}">
      <dgm:prSet/>
      <dgm:spPr/>
      <dgm:t>
        <a:bodyPr/>
        <a:lstStyle/>
        <a:p>
          <a:endParaRPr lang="fr-FR"/>
        </a:p>
      </dgm:t>
    </dgm:pt>
    <dgm:pt modelId="{D475D9FF-3EC2-466D-961E-85229FFB650F}">
      <dgm:prSet phldrT="[Texte]"/>
      <dgm:spPr/>
      <dgm:t>
        <a:bodyPr/>
        <a:lstStyle/>
        <a:p>
          <a:r>
            <a:rPr lang="fr-FR" dirty="0" smtClean="0"/>
            <a:t>10134</a:t>
          </a:r>
          <a:endParaRPr lang="fr-FR" dirty="0"/>
        </a:p>
      </dgm:t>
    </dgm:pt>
    <dgm:pt modelId="{5CBF39EB-444A-4A02-B634-48162E273E0D}" type="parTrans" cxnId="{EA3963AD-13D4-47C2-A0A6-D7B6E0DFE8E9}">
      <dgm:prSet/>
      <dgm:spPr/>
      <dgm:t>
        <a:bodyPr/>
        <a:lstStyle/>
        <a:p>
          <a:endParaRPr lang="fr-FR"/>
        </a:p>
      </dgm:t>
    </dgm:pt>
    <dgm:pt modelId="{0942CA0A-2DF3-4425-AA52-D03161C2B20C}" type="sibTrans" cxnId="{EA3963AD-13D4-47C2-A0A6-D7B6E0DFE8E9}">
      <dgm:prSet/>
      <dgm:spPr/>
      <dgm:t>
        <a:bodyPr/>
        <a:lstStyle/>
        <a:p>
          <a:endParaRPr lang="fr-FR"/>
        </a:p>
      </dgm:t>
    </dgm:pt>
    <dgm:pt modelId="{CBA074F0-FBCB-4298-9A4D-B6291E927147}">
      <dgm:prSet phldrT="[Texte]"/>
      <dgm:spPr/>
      <dgm:t>
        <a:bodyPr/>
        <a:lstStyle/>
        <a:p>
          <a:r>
            <a:rPr lang="fr-FR" dirty="0" smtClean="0"/>
            <a:t>1981</a:t>
          </a:r>
          <a:endParaRPr lang="fr-FR" dirty="0"/>
        </a:p>
      </dgm:t>
    </dgm:pt>
    <dgm:pt modelId="{8F876B3E-2891-47DC-AD61-31983C1CEF66}" type="parTrans" cxnId="{FAEFC910-FB6E-437B-9EC9-765F5A2C7A49}">
      <dgm:prSet/>
      <dgm:spPr/>
      <dgm:t>
        <a:bodyPr/>
        <a:lstStyle/>
        <a:p>
          <a:endParaRPr lang="fr-FR"/>
        </a:p>
      </dgm:t>
    </dgm:pt>
    <dgm:pt modelId="{D472ABD7-6240-4555-9DB1-14BDCD25A79A}" type="sibTrans" cxnId="{FAEFC910-FB6E-437B-9EC9-765F5A2C7A49}">
      <dgm:prSet/>
      <dgm:spPr/>
      <dgm:t>
        <a:bodyPr/>
        <a:lstStyle/>
        <a:p>
          <a:endParaRPr lang="fr-FR"/>
        </a:p>
      </dgm:t>
    </dgm:pt>
    <dgm:pt modelId="{D25BA79A-FF00-4D78-B505-DE6D8C1F7048}">
      <dgm:prSet phldrT="[Texte]"/>
      <dgm:spPr/>
      <dgm:t>
        <a:bodyPr/>
        <a:lstStyle/>
        <a:p>
          <a:r>
            <a:rPr lang="fr-FR" dirty="0" smtClean="0"/>
            <a:t>16899</a:t>
          </a:r>
          <a:endParaRPr lang="fr-FR" dirty="0"/>
        </a:p>
      </dgm:t>
    </dgm:pt>
    <dgm:pt modelId="{D0584918-621E-4E08-AA2A-EFA1C2BBAB66}" type="parTrans" cxnId="{9994AC30-466D-4141-BBE9-0D428E534B4A}">
      <dgm:prSet/>
      <dgm:spPr/>
      <dgm:t>
        <a:bodyPr/>
        <a:lstStyle/>
        <a:p>
          <a:endParaRPr lang="fr-FR"/>
        </a:p>
      </dgm:t>
    </dgm:pt>
    <dgm:pt modelId="{4D655C58-6DC5-4C58-9804-5907B890D2B1}" type="sibTrans" cxnId="{9994AC30-466D-4141-BBE9-0D428E534B4A}">
      <dgm:prSet/>
      <dgm:spPr/>
      <dgm:t>
        <a:bodyPr/>
        <a:lstStyle/>
        <a:p>
          <a:endParaRPr lang="fr-FR"/>
        </a:p>
      </dgm:t>
    </dgm:pt>
    <dgm:pt modelId="{FB1C23E7-4A04-49CC-A009-136112E9D908}">
      <dgm:prSet/>
      <dgm:spPr/>
      <dgm:t>
        <a:bodyPr/>
        <a:lstStyle/>
        <a:p>
          <a:r>
            <a:rPr lang="fr-FR" dirty="0" smtClean="0"/>
            <a:t>1950</a:t>
          </a:r>
          <a:endParaRPr lang="fr-FR" dirty="0"/>
        </a:p>
      </dgm:t>
    </dgm:pt>
    <dgm:pt modelId="{657DF2D0-F4D7-435B-88ED-80CB9B0CEF40}" type="parTrans" cxnId="{0B80A106-1D4C-485D-BFC6-F3C90A4D9D2B}">
      <dgm:prSet/>
      <dgm:spPr/>
      <dgm:t>
        <a:bodyPr/>
        <a:lstStyle/>
        <a:p>
          <a:endParaRPr lang="fr-FR"/>
        </a:p>
      </dgm:t>
    </dgm:pt>
    <dgm:pt modelId="{26F0943E-1D8A-4D67-B4BB-0D5F5515118F}" type="sibTrans" cxnId="{0B80A106-1D4C-485D-BFC6-F3C90A4D9D2B}">
      <dgm:prSet/>
      <dgm:spPr/>
      <dgm:t>
        <a:bodyPr/>
        <a:lstStyle/>
        <a:p>
          <a:endParaRPr lang="fr-FR"/>
        </a:p>
      </dgm:t>
    </dgm:pt>
    <dgm:pt modelId="{FD70AD6E-583C-4F83-BFD1-35A3C88480BC}">
      <dgm:prSet/>
      <dgm:spPr/>
      <dgm:t>
        <a:bodyPr/>
        <a:lstStyle/>
        <a:p>
          <a:r>
            <a:rPr lang="fr-FR" dirty="0" smtClean="0"/>
            <a:t>1937</a:t>
          </a:r>
          <a:endParaRPr lang="fr-FR" dirty="0"/>
        </a:p>
      </dgm:t>
    </dgm:pt>
    <dgm:pt modelId="{91A54B82-3ED3-4DAA-AABA-451CAFC4686B}" type="parTrans" cxnId="{73DAA13F-09EF-4EEA-BD15-9D8EF456638E}">
      <dgm:prSet/>
      <dgm:spPr/>
      <dgm:t>
        <a:bodyPr/>
        <a:lstStyle/>
        <a:p>
          <a:endParaRPr lang="fr-FR"/>
        </a:p>
      </dgm:t>
    </dgm:pt>
    <dgm:pt modelId="{1A79EC9C-7675-4A31-B4B8-D7F76F00B8F4}" type="sibTrans" cxnId="{73DAA13F-09EF-4EEA-BD15-9D8EF456638E}">
      <dgm:prSet/>
      <dgm:spPr/>
      <dgm:t>
        <a:bodyPr/>
        <a:lstStyle/>
        <a:p>
          <a:endParaRPr lang="fr-FR"/>
        </a:p>
      </dgm:t>
    </dgm:pt>
    <dgm:pt modelId="{14D6C5C6-B243-4801-9604-793A13FB9069}">
      <dgm:prSet/>
      <dgm:spPr/>
      <dgm:t>
        <a:bodyPr/>
        <a:lstStyle/>
        <a:p>
          <a:r>
            <a:rPr lang="fr-FR" dirty="0" smtClean="0"/>
            <a:t>1921</a:t>
          </a:r>
          <a:endParaRPr lang="fr-FR" dirty="0"/>
        </a:p>
      </dgm:t>
    </dgm:pt>
    <dgm:pt modelId="{52EA220D-C713-4A34-B50E-484414264D96}" type="parTrans" cxnId="{AD18DDCD-B38B-4AA2-97EF-78A9710E65B6}">
      <dgm:prSet/>
      <dgm:spPr/>
      <dgm:t>
        <a:bodyPr/>
        <a:lstStyle/>
        <a:p>
          <a:endParaRPr lang="fr-FR"/>
        </a:p>
      </dgm:t>
    </dgm:pt>
    <dgm:pt modelId="{826E4F71-9EBA-4DB8-B559-E00E56691799}" type="sibTrans" cxnId="{AD18DDCD-B38B-4AA2-97EF-78A9710E65B6}">
      <dgm:prSet/>
      <dgm:spPr/>
      <dgm:t>
        <a:bodyPr/>
        <a:lstStyle/>
        <a:p>
          <a:endParaRPr lang="fr-FR"/>
        </a:p>
      </dgm:t>
    </dgm:pt>
    <dgm:pt modelId="{DC60995B-0B33-43D2-9E5B-8EC865FE3F3A}">
      <dgm:prSet/>
      <dgm:spPr/>
      <dgm:t>
        <a:bodyPr/>
        <a:lstStyle/>
        <a:p>
          <a:r>
            <a:rPr lang="fr-FR" dirty="0" smtClean="0"/>
            <a:t>2015</a:t>
          </a:r>
          <a:endParaRPr lang="fr-FR" dirty="0"/>
        </a:p>
      </dgm:t>
    </dgm:pt>
    <dgm:pt modelId="{B3BB47CE-6342-4BA8-9183-B1C76696B4D2}" type="parTrans" cxnId="{36E8DEEF-A98D-42A4-BDB8-0734A2F76FDE}">
      <dgm:prSet/>
      <dgm:spPr/>
      <dgm:t>
        <a:bodyPr/>
        <a:lstStyle/>
        <a:p>
          <a:endParaRPr lang="fr-FR"/>
        </a:p>
      </dgm:t>
    </dgm:pt>
    <dgm:pt modelId="{9F94ACBC-751B-4F25-8014-638FE2193A74}" type="sibTrans" cxnId="{36E8DEEF-A98D-42A4-BDB8-0734A2F76FDE}">
      <dgm:prSet/>
      <dgm:spPr/>
      <dgm:t>
        <a:bodyPr/>
        <a:lstStyle/>
        <a:p>
          <a:endParaRPr lang="fr-FR"/>
        </a:p>
      </dgm:t>
    </dgm:pt>
    <dgm:pt modelId="{2E68149D-CCD7-460C-B186-15310ADDE6ED}">
      <dgm:prSet/>
      <dgm:spPr/>
      <dgm:t>
        <a:bodyPr/>
        <a:lstStyle/>
        <a:p>
          <a:r>
            <a:rPr lang="fr-FR" dirty="0" smtClean="0"/>
            <a:t>1997</a:t>
          </a:r>
          <a:endParaRPr lang="fr-FR" dirty="0"/>
        </a:p>
      </dgm:t>
    </dgm:pt>
    <dgm:pt modelId="{CD98BBDC-4212-43D8-9D7C-BD72C7C21709}" type="parTrans" cxnId="{C904DCE9-8AA4-4681-A915-46B011263FA0}">
      <dgm:prSet/>
      <dgm:spPr/>
      <dgm:t>
        <a:bodyPr/>
        <a:lstStyle/>
        <a:p>
          <a:endParaRPr lang="fr-FR"/>
        </a:p>
      </dgm:t>
    </dgm:pt>
    <dgm:pt modelId="{BF947097-9B83-42F3-97FF-E67E69A913D7}" type="sibTrans" cxnId="{C904DCE9-8AA4-4681-A915-46B011263FA0}">
      <dgm:prSet/>
      <dgm:spPr/>
      <dgm:t>
        <a:bodyPr/>
        <a:lstStyle/>
        <a:p>
          <a:endParaRPr lang="fr-FR"/>
        </a:p>
      </dgm:t>
    </dgm:pt>
    <dgm:pt modelId="{09450FA0-ED44-4F27-934B-D1338C205A92}">
      <dgm:prSet/>
      <dgm:spPr/>
      <dgm:t>
        <a:bodyPr/>
        <a:lstStyle/>
        <a:p>
          <a:r>
            <a:rPr lang="fr-FR" dirty="0" smtClean="0"/>
            <a:t>310</a:t>
          </a:r>
          <a:endParaRPr lang="fr-FR" dirty="0"/>
        </a:p>
      </dgm:t>
    </dgm:pt>
    <dgm:pt modelId="{49250EB4-298C-4D02-B120-425DB5C5CDC1}" type="parTrans" cxnId="{46D6849D-DB81-408D-9DC8-F052DEEFB933}">
      <dgm:prSet/>
      <dgm:spPr/>
      <dgm:t>
        <a:bodyPr/>
        <a:lstStyle/>
        <a:p>
          <a:endParaRPr lang="fr-FR"/>
        </a:p>
      </dgm:t>
    </dgm:pt>
    <dgm:pt modelId="{CBD4915E-3453-4CF8-9854-0C151F6F1559}" type="sibTrans" cxnId="{46D6849D-DB81-408D-9DC8-F052DEEFB933}">
      <dgm:prSet/>
      <dgm:spPr/>
      <dgm:t>
        <a:bodyPr/>
        <a:lstStyle/>
        <a:p>
          <a:endParaRPr lang="fr-FR"/>
        </a:p>
      </dgm:t>
    </dgm:pt>
    <dgm:pt modelId="{68C4935B-223B-4B54-95DB-64219C16D030}">
      <dgm:prSet/>
      <dgm:spPr/>
      <dgm:t>
        <a:bodyPr/>
        <a:lstStyle/>
        <a:p>
          <a:r>
            <a:rPr lang="fr-FR" dirty="0" smtClean="0"/>
            <a:t>1500</a:t>
          </a:r>
          <a:endParaRPr lang="fr-FR" dirty="0"/>
        </a:p>
      </dgm:t>
    </dgm:pt>
    <dgm:pt modelId="{B1B79BF6-4A16-45A4-9775-51A119C44E7D}" type="parTrans" cxnId="{692DB74F-D78E-4A59-A669-7C34FE4AD16A}">
      <dgm:prSet/>
      <dgm:spPr/>
      <dgm:t>
        <a:bodyPr/>
        <a:lstStyle/>
        <a:p>
          <a:endParaRPr lang="fr-FR"/>
        </a:p>
      </dgm:t>
    </dgm:pt>
    <dgm:pt modelId="{7011C9DE-45C8-45C6-B2FE-851E36B63DDD}" type="sibTrans" cxnId="{692DB74F-D78E-4A59-A669-7C34FE4AD16A}">
      <dgm:prSet/>
      <dgm:spPr/>
      <dgm:t>
        <a:bodyPr/>
        <a:lstStyle/>
        <a:p>
          <a:endParaRPr lang="fr-FR"/>
        </a:p>
      </dgm:t>
    </dgm:pt>
    <dgm:pt modelId="{2B1677AF-BA3E-4171-A918-E4749FFE0749}">
      <dgm:prSet/>
      <dgm:spPr/>
      <dgm:t>
        <a:bodyPr/>
        <a:lstStyle/>
        <a:p>
          <a:r>
            <a:rPr lang="fr-FR" dirty="0" smtClean="0"/>
            <a:t>2500</a:t>
          </a:r>
          <a:endParaRPr lang="fr-FR" dirty="0"/>
        </a:p>
      </dgm:t>
    </dgm:pt>
    <dgm:pt modelId="{7710C8E7-17F0-4048-AE57-6103F8F947B1}" type="parTrans" cxnId="{2DA5C519-3FAB-4C74-AB7B-84BAC9BC3DF7}">
      <dgm:prSet/>
      <dgm:spPr/>
      <dgm:t>
        <a:bodyPr/>
        <a:lstStyle/>
        <a:p>
          <a:endParaRPr lang="fr-FR"/>
        </a:p>
      </dgm:t>
    </dgm:pt>
    <dgm:pt modelId="{4D024ED3-869A-41DF-BE92-B5B1ADB7A402}" type="sibTrans" cxnId="{2DA5C519-3FAB-4C74-AB7B-84BAC9BC3DF7}">
      <dgm:prSet/>
      <dgm:spPr/>
      <dgm:t>
        <a:bodyPr/>
        <a:lstStyle/>
        <a:p>
          <a:endParaRPr lang="fr-FR"/>
        </a:p>
      </dgm:t>
    </dgm:pt>
    <dgm:pt modelId="{A1BBD070-25AE-46CD-8EF7-32945AF7DC49}">
      <dgm:prSet/>
      <dgm:spPr/>
      <dgm:t>
        <a:bodyPr/>
        <a:lstStyle/>
        <a:p>
          <a:r>
            <a:rPr lang="fr-FR" dirty="0" smtClean="0"/>
            <a:t>37500</a:t>
          </a:r>
          <a:endParaRPr lang="fr-FR" dirty="0"/>
        </a:p>
      </dgm:t>
    </dgm:pt>
    <dgm:pt modelId="{A087E7DE-6662-487A-AB5E-4B8FD8785725}" type="parTrans" cxnId="{FCC05322-5308-41FD-8238-6C6B7A9D2663}">
      <dgm:prSet/>
      <dgm:spPr/>
      <dgm:t>
        <a:bodyPr/>
        <a:lstStyle/>
        <a:p>
          <a:endParaRPr lang="fr-FR"/>
        </a:p>
      </dgm:t>
    </dgm:pt>
    <dgm:pt modelId="{3C6D70F9-9F65-42A1-BD71-6E165C09FD1E}" type="sibTrans" cxnId="{FCC05322-5308-41FD-8238-6C6B7A9D2663}">
      <dgm:prSet/>
      <dgm:spPr/>
      <dgm:t>
        <a:bodyPr/>
        <a:lstStyle/>
        <a:p>
          <a:endParaRPr lang="fr-FR"/>
        </a:p>
      </dgm:t>
    </dgm:pt>
    <dgm:pt modelId="{8A2CE4FF-EB49-4BD3-86F4-69EFEB258306}">
      <dgm:prSet/>
      <dgm:spPr/>
      <dgm:t>
        <a:bodyPr/>
        <a:lstStyle/>
        <a:p>
          <a:r>
            <a:rPr lang="fr-FR" dirty="0" smtClean="0"/>
            <a:t>58000</a:t>
          </a:r>
          <a:endParaRPr lang="fr-FR" dirty="0"/>
        </a:p>
      </dgm:t>
    </dgm:pt>
    <dgm:pt modelId="{C6B57B43-A805-458D-9445-B4B552CD77B4}" type="parTrans" cxnId="{297C8A05-887F-44D7-8879-7BB8A0E724EC}">
      <dgm:prSet/>
      <dgm:spPr/>
      <dgm:t>
        <a:bodyPr/>
        <a:lstStyle/>
        <a:p>
          <a:endParaRPr lang="fr-FR"/>
        </a:p>
      </dgm:t>
    </dgm:pt>
    <dgm:pt modelId="{DEBFD34F-0F61-4652-9000-33FA75D26086}" type="sibTrans" cxnId="{297C8A05-887F-44D7-8879-7BB8A0E724EC}">
      <dgm:prSet/>
      <dgm:spPr/>
      <dgm:t>
        <a:bodyPr/>
        <a:lstStyle/>
        <a:p>
          <a:endParaRPr lang="fr-FR"/>
        </a:p>
      </dgm:t>
    </dgm:pt>
    <dgm:pt modelId="{43986F5C-14C9-4E76-B56D-660B4E74CD2B}" type="pres">
      <dgm:prSet presAssocID="{2DF7B0DC-3100-492A-99AA-889FA92CBF98}" presName="Name0" presStyleCnt="0">
        <dgm:presLayoutVars>
          <dgm:dir/>
          <dgm:animLvl val="lvl"/>
          <dgm:resizeHandles val="exact"/>
        </dgm:presLayoutVars>
      </dgm:prSet>
      <dgm:spPr/>
      <dgm:t>
        <a:bodyPr/>
        <a:lstStyle/>
        <a:p>
          <a:endParaRPr lang="fr-FR"/>
        </a:p>
      </dgm:t>
    </dgm:pt>
    <dgm:pt modelId="{DFD31E48-4A97-4D6B-82B5-064D7A05E4BE}" type="pres">
      <dgm:prSet presAssocID="{14D6C5C6-B243-4801-9604-793A13FB9069}" presName="composite" presStyleCnt="0"/>
      <dgm:spPr/>
    </dgm:pt>
    <dgm:pt modelId="{6582E61B-51D6-4A6A-83BB-64EAD4207381}" type="pres">
      <dgm:prSet presAssocID="{14D6C5C6-B243-4801-9604-793A13FB9069}" presName="parTx" presStyleLbl="alignNode1" presStyleIdx="0" presStyleCnt="8">
        <dgm:presLayoutVars>
          <dgm:chMax val="0"/>
          <dgm:chPref val="0"/>
          <dgm:bulletEnabled val="1"/>
        </dgm:presLayoutVars>
      </dgm:prSet>
      <dgm:spPr/>
      <dgm:t>
        <a:bodyPr/>
        <a:lstStyle/>
        <a:p>
          <a:endParaRPr lang="fr-FR"/>
        </a:p>
      </dgm:t>
    </dgm:pt>
    <dgm:pt modelId="{2C66DA1B-3815-4CA7-A2F2-D2506D7A488A}" type="pres">
      <dgm:prSet presAssocID="{14D6C5C6-B243-4801-9604-793A13FB9069}" presName="desTx" presStyleLbl="alignAccFollowNode1" presStyleIdx="0" presStyleCnt="8">
        <dgm:presLayoutVars>
          <dgm:bulletEnabled val="1"/>
        </dgm:presLayoutVars>
      </dgm:prSet>
      <dgm:spPr/>
      <dgm:t>
        <a:bodyPr/>
        <a:lstStyle/>
        <a:p>
          <a:endParaRPr lang="fr-FR"/>
        </a:p>
      </dgm:t>
    </dgm:pt>
    <dgm:pt modelId="{4E50119D-7D92-45F9-830A-DAD8C4718074}" type="pres">
      <dgm:prSet presAssocID="{826E4F71-9EBA-4DB8-B559-E00E56691799}" presName="space" presStyleCnt="0"/>
      <dgm:spPr/>
    </dgm:pt>
    <dgm:pt modelId="{06C840C1-0FEC-4CCB-9709-509C1C9BAB60}" type="pres">
      <dgm:prSet presAssocID="{FD70AD6E-583C-4F83-BFD1-35A3C88480BC}" presName="composite" presStyleCnt="0"/>
      <dgm:spPr/>
    </dgm:pt>
    <dgm:pt modelId="{9B59B2A7-8E5D-4B8F-B10A-0E42F8764DC3}" type="pres">
      <dgm:prSet presAssocID="{FD70AD6E-583C-4F83-BFD1-35A3C88480BC}" presName="parTx" presStyleLbl="alignNode1" presStyleIdx="1" presStyleCnt="8">
        <dgm:presLayoutVars>
          <dgm:chMax val="0"/>
          <dgm:chPref val="0"/>
          <dgm:bulletEnabled val="1"/>
        </dgm:presLayoutVars>
      </dgm:prSet>
      <dgm:spPr/>
      <dgm:t>
        <a:bodyPr/>
        <a:lstStyle/>
        <a:p>
          <a:endParaRPr lang="fr-FR"/>
        </a:p>
      </dgm:t>
    </dgm:pt>
    <dgm:pt modelId="{9F260F1F-689C-40A7-AC74-4FF0753CD825}" type="pres">
      <dgm:prSet presAssocID="{FD70AD6E-583C-4F83-BFD1-35A3C88480BC}" presName="desTx" presStyleLbl="alignAccFollowNode1" presStyleIdx="1" presStyleCnt="8">
        <dgm:presLayoutVars>
          <dgm:bulletEnabled val="1"/>
        </dgm:presLayoutVars>
      </dgm:prSet>
      <dgm:spPr/>
      <dgm:t>
        <a:bodyPr/>
        <a:lstStyle/>
        <a:p>
          <a:endParaRPr lang="fr-FR"/>
        </a:p>
      </dgm:t>
    </dgm:pt>
    <dgm:pt modelId="{31D9D977-FC62-4B69-B6ED-7AA52451BF6A}" type="pres">
      <dgm:prSet presAssocID="{1A79EC9C-7675-4A31-B4B8-D7F76F00B8F4}" presName="space" presStyleCnt="0"/>
      <dgm:spPr/>
    </dgm:pt>
    <dgm:pt modelId="{5EFB9083-D41C-4005-AE76-326361B2EB89}" type="pres">
      <dgm:prSet presAssocID="{FB1C23E7-4A04-49CC-A009-136112E9D908}" presName="composite" presStyleCnt="0"/>
      <dgm:spPr/>
    </dgm:pt>
    <dgm:pt modelId="{AE562754-3773-48FE-A37D-42FDC177726A}" type="pres">
      <dgm:prSet presAssocID="{FB1C23E7-4A04-49CC-A009-136112E9D908}" presName="parTx" presStyleLbl="alignNode1" presStyleIdx="2" presStyleCnt="8">
        <dgm:presLayoutVars>
          <dgm:chMax val="0"/>
          <dgm:chPref val="0"/>
          <dgm:bulletEnabled val="1"/>
        </dgm:presLayoutVars>
      </dgm:prSet>
      <dgm:spPr/>
      <dgm:t>
        <a:bodyPr/>
        <a:lstStyle/>
        <a:p>
          <a:endParaRPr lang="fr-FR"/>
        </a:p>
      </dgm:t>
    </dgm:pt>
    <dgm:pt modelId="{2C855770-9DFE-4EB1-8916-A118F22F4F9E}" type="pres">
      <dgm:prSet presAssocID="{FB1C23E7-4A04-49CC-A009-136112E9D908}" presName="desTx" presStyleLbl="alignAccFollowNode1" presStyleIdx="2" presStyleCnt="8">
        <dgm:presLayoutVars>
          <dgm:bulletEnabled val="1"/>
        </dgm:presLayoutVars>
      </dgm:prSet>
      <dgm:spPr/>
      <dgm:t>
        <a:bodyPr/>
        <a:lstStyle/>
        <a:p>
          <a:endParaRPr lang="fr-FR"/>
        </a:p>
      </dgm:t>
    </dgm:pt>
    <dgm:pt modelId="{0161F430-7BB1-4C11-8FA6-5C1FB1A440E6}" type="pres">
      <dgm:prSet presAssocID="{26F0943E-1D8A-4D67-B4BB-0D5F5515118F}" presName="space" presStyleCnt="0"/>
      <dgm:spPr/>
    </dgm:pt>
    <dgm:pt modelId="{838A2224-DF0F-4808-84E4-90B0CF404D2F}" type="pres">
      <dgm:prSet presAssocID="{22E777AB-D2DE-46A6-9EA0-0EBCDE06BFD6}" presName="composite" presStyleCnt="0"/>
      <dgm:spPr/>
    </dgm:pt>
    <dgm:pt modelId="{12473A0F-2F3E-496F-988A-6BB2A9D173FF}" type="pres">
      <dgm:prSet presAssocID="{22E777AB-D2DE-46A6-9EA0-0EBCDE06BFD6}" presName="parTx" presStyleLbl="alignNode1" presStyleIdx="3" presStyleCnt="8">
        <dgm:presLayoutVars>
          <dgm:chMax val="0"/>
          <dgm:chPref val="0"/>
          <dgm:bulletEnabled val="1"/>
        </dgm:presLayoutVars>
      </dgm:prSet>
      <dgm:spPr/>
      <dgm:t>
        <a:bodyPr/>
        <a:lstStyle/>
        <a:p>
          <a:endParaRPr lang="fr-FR"/>
        </a:p>
      </dgm:t>
    </dgm:pt>
    <dgm:pt modelId="{31083E1D-CF9B-4655-AC0C-B4314D72414D}" type="pres">
      <dgm:prSet presAssocID="{22E777AB-D2DE-46A6-9EA0-0EBCDE06BFD6}" presName="desTx" presStyleLbl="alignAccFollowNode1" presStyleIdx="3" presStyleCnt="8">
        <dgm:presLayoutVars>
          <dgm:bulletEnabled val="1"/>
        </dgm:presLayoutVars>
      </dgm:prSet>
      <dgm:spPr/>
      <dgm:t>
        <a:bodyPr/>
        <a:lstStyle/>
        <a:p>
          <a:endParaRPr lang="fr-FR"/>
        </a:p>
      </dgm:t>
    </dgm:pt>
    <dgm:pt modelId="{51B91739-C2E5-46A6-8FB3-25526D8F6C88}" type="pres">
      <dgm:prSet presAssocID="{71AC4B86-12C6-4FDF-BFF1-9A82B1499018}" presName="space" presStyleCnt="0"/>
      <dgm:spPr/>
    </dgm:pt>
    <dgm:pt modelId="{4F354A46-B00F-40E9-9D91-75E51F9B2506}" type="pres">
      <dgm:prSet presAssocID="{044BD876-EC95-48A2-9C84-9B5071E7AE80}" presName="composite" presStyleCnt="0"/>
      <dgm:spPr/>
    </dgm:pt>
    <dgm:pt modelId="{04453C9B-5270-489B-AE62-36EA2AA28374}" type="pres">
      <dgm:prSet presAssocID="{044BD876-EC95-48A2-9C84-9B5071E7AE80}" presName="parTx" presStyleLbl="alignNode1" presStyleIdx="4" presStyleCnt="8">
        <dgm:presLayoutVars>
          <dgm:chMax val="0"/>
          <dgm:chPref val="0"/>
          <dgm:bulletEnabled val="1"/>
        </dgm:presLayoutVars>
      </dgm:prSet>
      <dgm:spPr/>
      <dgm:t>
        <a:bodyPr/>
        <a:lstStyle/>
        <a:p>
          <a:endParaRPr lang="fr-FR"/>
        </a:p>
      </dgm:t>
    </dgm:pt>
    <dgm:pt modelId="{67EE5D59-BA97-4BA1-B305-1B69503E58FB}" type="pres">
      <dgm:prSet presAssocID="{044BD876-EC95-48A2-9C84-9B5071E7AE80}" presName="desTx" presStyleLbl="alignAccFollowNode1" presStyleIdx="4" presStyleCnt="8">
        <dgm:presLayoutVars>
          <dgm:bulletEnabled val="1"/>
        </dgm:presLayoutVars>
      </dgm:prSet>
      <dgm:spPr/>
      <dgm:t>
        <a:bodyPr/>
        <a:lstStyle/>
        <a:p>
          <a:endParaRPr lang="fr-FR"/>
        </a:p>
      </dgm:t>
    </dgm:pt>
    <dgm:pt modelId="{A602C302-C5B2-441E-9F95-804FC2AB7817}" type="pres">
      <dgm:prSet presAssocID="{C5F46E19-B07E-41FE-941D-2F9DDC10A0C2}" presName="space" presStyleCnt="0"/>
      <dgm:spPr/>
    </dgm:pt>
    <dgm:pt modelId="{A7D58672-F7A2-4856-B4AE-3C1B06C2FF28}" type="pres">
      <dgm:prSet presAssocID="{CBA074F0-FBCB-4298-9A4D-B6291E927147}" presName="composite" presStyleCnt="0"/>
      <dgm:spPr/>
    </dgm:pt>
    <dgm:pt modelId="{A6651E47-4544-473D-80CD-7BFE392BE041}" type="pres">
      <dgm:prSet presAssocID="{CBA074F0-FBCB-4298-9A4D-B6291E927147}" presName="parTx" presStyleLbl="alignNode1" presStyleIdx="5" presStyleCnt="8">
        <dgm:presLayoutVars>
          <dgm:chMax val="0"/>
          <dgm:chPref val="0"/>
          <dgm:bulletEnabled val="1"/>
        </dgm:presLayoutVars>
      </dgm:prSet>
      <dgm:spPr/>
      <dgm:t>
        <a:bodyPr/>
        <a:lstStyle/>
        <a:p>
          <a:endParaRPr lang="fr-FR"/>
        </a:p>
      </dgm:t>
    </dgm:pt>
    <dgm:pt modelId="{93EE20B5-4BC2-4E8F-BEA2-CE94426C4455}" type="pres">
      <dgm:prSet presAssocID="{CBA074F0-FBCB-4298-9A4D-B6291E927147}" presName="desTx" presStyleLbl="alignAccFollowNode1" presStyleIdx="5" presStyleCnt="8">
        <dgm:presLayoutVars>
          <dgm:bulletEnabled val="1"/>
        </dgm:presLayoutVars>
      </dgm:prSet>
      <dgm:spPr/>
      <dgm:t>
        <a:bodyPr/>
        <a:lstStyle/>
        <a:p>
          <a:endParaRPr lang="fr-FR"/>
        </a:p>
      </dgm:t>
    </dgm:pt>
    <dgm:pt modelId="{A26870A8-53D6-4AF1-B87A-6AD7D3CFEA5F}" type="pres">
      <dgm:prSet presAssocID="{D472ABD7-6240-4555-9DB1-14BDCD25A79A}" presName="space" presStyleCnt="0"/>
      <dgm:spPr/>
    </dgm:pt>
    <dgm:pt modelId="{3DABF08B-9B0E-4153-A159-CCC23DBD2487}" type="pres">
      <dgm:prSet presAssocID="{2E68149D-CCD7-460C-B186-15310ADDE6ED}" presName="composite" presStyleCnt="0"/>
      <dgm:spPr/>
    </dgm:pt>
    <dgm:pt modelId="{1D049C9B-2DF1-4173-ADFF-24DB0F1743CB}" type="pres">
      <dgm:prSet presAssocID="{2E68149D-CCD7-460C-B186-15310ADDE6ED}" presName="parTx" presStyleLbl="alignNode1" presStyleIdx="6" presStyleCnt="8">
        <dgm:presLayoutVars>
          <dgm:chMax val="0"/>
          <dgm:chPref val="0"/>
          <dgm:bulletEnabled val="1"/>
        </dgm:presLayoutVars>
      </dgm:prSet>
      <dgm:spPr/>
      <dgm:t>
        <a:bodyPr/>
        <a:lstStyle/>
        <a:p>
          <a:endParaRPr lang="fr-FR"/>
        </a:p>
      </dgm:t>
    </dgm:pt>
    <dgm:pt modelId="{6C0AB1AE-EAEA-4F07-8E8F-A2DFB8E40506}" type="pres">
      <dgm:prSet presAssocID="{2E68149D-CCD7-460C-B186-15310ADDE6ED}" presName="desTx" presStyleLbl="alignAccFollowNode1" presStyleIdx="6" presStyleCnt="8">
        <dgm:presLayoutVars>
          <dgm:bulletEnabled val="1"/>
        </dgm:presLayoutVars>
      </dgm:prSet>
      <dgm:spPr/>
      <dgm:t>
        <a:bodyPr/>
        <a:lstStyle/>
        <a:p>
          <a:endParaRPr lang="fr-FR"/>
        </a:p>
      </dgm:t>
    </dgm:pt>
    <dgm:pt modelId="{0D5AA719-1152-4B63-8730-D2BE66CEEA09}" type="pres">
      <dgm:prSet presAssocID="{BF947097-9B83-42F3-97FF-E67E69A913D7}" presName="space" presStyleCnt="0"/>
      <dgm:spPr/>
    </dgm:pt>
    <dgm:pt modelId="{040AED85-804E-4D67-A368-8CF0DAA82928}" type="pres">
      <dgm:prSet presAssocID="{DC60995B-0B33-43D2-9E5B-8EC865FE3F3A}" presName="composite" presStyleCnt="0"/>
      <dgm:spPr/>
    </dgm:pt>
    <dgm:pt modelId="{5FC01E08-51F4-453D-96C3-262E945DFCE6}" type="pres">
      <dgm:prSet presAssocID="{DC60995B-0B33-43D2-9E5B-8EC865FE3F3A}" presName="parTx" presStyleLbl="alignNode1" presStyleIdx="7" presStyleCnt="8">
        <dgm:presLayoutVars>
          <dgm:chMax val="0"/>
          <dgm:chPref val="0"/>
          <dgm:bulletEnabled val="1"/>
        </dgm:presLayoutVars>
      </dgm:prSet>
      <dgm:spPr/>
      <dgm:t>
        <a:bodyPr/>
        <a:lstStyle/>
        <a:p>
          <a:endParaRPr lang="fr-FR"/>
        </a:p>
      </dgm:t>
    </dgm:pt>
    <dgm:pt modelId="{825E610A-FCDB-4F72-9FD6-CC8789838ACC}" type="pres">
      <dgm:prSet presAssocID="{DC60995B-0B33-43D2-9E5B-8EC865FE3F3A}" presName="desTx" presStyleLbl="alignAccFollowNode1" presStyleIdx="7" presStyleCnt="8">
        <dgm:presLayoutVars>
          <dgm:bulletEnabled val="1"/>
        </dgm:presLayoutVars>
      </dgm:prSet>
      <dgm:spPr/>
      <dgm:t>
        <a:bodyPr/>
        <a:lstStyle/>
        <a:p>
          <a:endParaRPr lang="fr-FR"/>
        </a:p>
      </dgm:t>
    </dgm:pt>
  </dgm:ptLst>
  <dgm:cxnLst>
    <dgm:cxn modelId="{8A7C1766-E8AB-4A52-B1A5-43A583D7D40F}" type="presOf" srcId="{FB1C23E7-4A04-49CC-A009-136112E9D908}" destId="{AE562754-3773-48FE-A37D-42FDC177726A}" srcOrd="0" destOrd="0" presId="urn:microsoft.com/office/officeart/2005/8/layout/hList1"/>
    <dgm:cxn modelId="{EA3963AD-13D4-47C2-A0A6-D7B6E0DFE8E9}" srcId="{044BD876-EC95-48A2-9C84-9B5071E7AE80}" destId="{D475D9FF-3EC2-466D-961E-85229FFB650F}" srcOrd="0" destOrd="0" parTransId="{5CBF39EB-444A-4A02-B634-48162E273E0D}" sibTransId="{0942CA0A-2DF3-4425-AA52-D03161C2B20C}"/>
    <dgm:cxn modelId="{36E8DEEF-A98D-42A4-BDB8-0734A2F76FDE}" srcId="{2DF7B0DC-3100-492A-99AA-889FA92CBF98}" destId="{DC60995B-0B33-43D2-9E5B-8EC865FE3F3A}" srcOrd="7" destOrd="0" parTransId="{B3BB47CE-6342-4BA8-9183-B1C76696B4D2}" sibTransId="{9F94ACBC-751B-4F25-8014-638FE2193A74}"/>
    <dgm:cxn modelId="{E607A1A3-AE12-48B4-A963-19ED1DFAABDE}" type="presOf" srcId="{FD70AD6E-583C-4F83-BFD1-35A3C88480BC}" destId="{9B59B2A7-8E5D-4B8F-B10A-0E42F8764DC3}" srcOrd="0" destOrd="0" presId="urn:microsoft.com/office/officeart/2005/8/layout/hList1"/>
    <dgm:cxn modelId="{7E0494C5-9D55-4948-B44B-27AB623A7298}" type="presOf" srcId="{A1BBD070-25AE-46CD-8EF7-32945AF7DC49}" destId="{6C0AB1AE-EAEA-4F07-8E8F-A2DFB8E40506}" srcOrd="0" destOrd="0" presId="urn:microsoft.com/office/officeart/2005/8/layout/hList1"/>
    <dgm:cxn modelId="{692DB74F-D78E-4A59-A669-7C34FE4AD16A}" srcId="{FD70AD6E-583C-4F83-BFD1-35A3C88480BC}" destId="{68C4935B-223B-4B54-95DB-64219C16D030}" srcOrd="0" destOrd="0" parTransId="{B1B79BF6-4A16-45A4-9775-51A119C44E7D}" sibTransId="{7011C9DE-45C8-45C6-B2FE-851E36B63DDD}"/>
    <dgm:cxn modelId="{FCC05322-5308-41FD-8238-6C6B7A9D2663}" srcId="{2E68149D-CCD7-460C-B186-15310ADDE6ED}" destId="{A1BBD070-25AE-46CD-8EF7-32945AF7DC49}" srcOrd="0" destOrd="0" parTransId="{A087E7DE-6662-487A-AB5E-4B8FD8785725}" sibTransId="{3C6D70F9-9F65-42A1-BD71-6E165C09FD1E}"/>
    <dgm:cxn modelId="{6A91D95B-4008-4863-BD33-FBECB95A8BB1}" srcId="{22E777AB-D2DE-46A6-9EA0-0EBCDE06BFD6}" destId="{446F9B4B-5ED8-47C5-A411-F6B591F0F225}" srcOrd="0" destOrd="0" parTransId="{0128A6FB-10E1-4847-8B7C-ACEB85DC509B}" sibTransId="{B6DDEE8E-9289-4110-B761-D402AE01137C}"/>
    <dgm:cxn modelId="{082EBB20-08A2-48DF-B903-66D7F12613E7}" type="presOf" srcId="{68C4935B-223B-4B54-95DB-64219C16D030}" destId="{9F260F1F-689C-40A7-AC74-4FF0753CD825}" srcOrd="0" destOrd="0" presId="urn:microsoft.com/office/officeart/2005/8/layout/hList1"/>
    <dgm:cxn modelId="{9994AC30-466D-4141-BBE9-0D428E534B4A}" srcId="{CBA074F0-FBCB-4298-9A4D-B6291E927147}" destId="{D25BA79A-FF00-4D78-B505-DE6D8C1F7048}" srcOrd="0" destOrd="0" parTransId="{D0584918-621E-4E08-AA2A-EFA1C2BBAB66}" sibTransId="{4D655C58-6DC5-4C58-9804-5907B890D2B1}"/>
    <dgm:cxn modelId="{023C9DCD-7FBB-4C50-9707-6223C68E3C1F}" type="presOf" srcId="{446F9B4B-5ED8-47C5-A411-F6B591F0F225}" destId="{31083E1D-CF9B-4655-AC0C-B4314D72414D}" srcOrd="0" destOrd="0" presId="urn:microsoft.com/office/officeart/2005/8/layout/hList1"/>
    <dgm:cxn modelId="{810DFE2E-CA97-426F-A412-60D575016A63}" type="presOf" srcId="{2E68149D-CCD7-460C-B186-15310ADDE6ED}" destId="{1D049C9B-2DF1-4173-ADFF-24DB0F1743CB}" srcOrd="0" destOrd="0" presId="urn:microsoft.com/office/officeart/2005/8/layout/hList1"/>
    <dgm:cxn modelId="{46D6849D-DB81-408D-9DC8-F052DEEFB933}" srcId="{14D6C5C6-B243-4801-9604-793A13FB9069}" destId="{09450FA0-ED44-4F27-934B-D1338C205A92}" srcOrd="0" destOrd="0" parTransId="{49250EB4-298C-4D02-B120-425DB5C5CDC1}" sibTransId="{CBD4915E-3453-4CF8-9854-0C151F6F1559}"/>
    <dgm:cxn modelId="{73DAA13F-09EF-4EEA-BD15-9D8EF456638E}" srcId="{2DF7B0DC-3100-492A-99AA-889FA92CBF98}" destId="{FD70AD6E-583C-4F83-BFD1-35A3C88480BC}" srcOrd="1" destOrd="0" parTransId="{91A54B82-3ED3-4DAA-AABA-451CAFC4686B}" sibTransId="{1A79EC9C-7675-4A31-B4B8-D7F76F00B8F4}"/>
    <dgm:cxn modelId="{18181CFA-F7D1-4B38-93B2-0DF4570BE61B}" srcId="{2DF7B0DC-3100-492A-99AA-889FA92CBF98}" destId="{22E777AB-D2DE-46A6-9EA0-0EBCDE06BFD6}" srcOrd="3" destOrd="0" parTransId="{957922FA-B49A-4ECD-B204-4CFC7DACA009}" sibTransId="{71AC4B86-12C6-4FDF-BFF1-9A82B1499018}"/>
    <dgm:cxn modelId="{FAEFC910-FB6E-437B-9EC9-765F5A2C7A49}" srcId="{2DF7B0DC-3100-492A-99AA-889FA92CBF98}" destId="{CBA074F0-FBCB-4298-9A4D-B6291E927147}" srcOrd="5" destOrd="0" parTransId="{8F876B3E-2891-47DC-AD61-31983C1CEF66}" sibTransId="{D472ABD7-6240-4555-9DB1-14BDCD25A79A}"/>
    <dgm:cxn modelId="{6D7BEA20-A8D7-4CE0-9EBE-FAF687DE6138}" type="presOf" srcId="{22E777AB-D2DE-46A6-9EA0-0EBCDE06BFD6}" destId="{12473A0F-2F3E-496F-988A-6BB2A9D173FF}" srcOrd="0" destOrd="0" presId="urn:microsoft.com/office/officeart/2005/8/layout/hList1"/>
    <dgm:cxn modelId="{6F181C8B-25D7-447D-9495-826FA7A5B782}" type="presOf" srcId="{14D6C5C6-B243-4801-9604-793A13FB9069}" destId="{6582E61B-51D6-4A6A-83BB-64EAD4207381}" srcOrd="0" destOrd="0" presId="urn:microsoft.com/office/officeart/2005/8/layout/hList1"/>
    <dgm:cxn modelId="{F8446F9F-8DD2-4F02-9505-350992F2A936}" type="presOf" srcId="{2DF7B0DC-3100-492A-99AA-889FA92CBF98}" destId="{43986F5C-14C9-4E76-B56D-660B4E74CD2B}" srcOrd="0" destOrd="0" presId="urn:microsoft.com/office/officeart/2005/8/layout/hList1"/>
    <dgm:cxn modelId="{C904DCE9-8AA4-4681-A915-46B011263FA0}" srcId="{2DF7B0DC-3100-492A-99AA-889FA92CBF98}" destId="{2E68149D-CCD7-460C-B186-15310ADDE6ED}" srcOrd="6" destOrd="0" parTransId="{CD98BBDC-4212-43D8-9D7C-BD72C7C21709}" sibTransId="{BF947097-9B83-42F3-97FF-E67E69A913D7}"/>
    <dgm:cxn modelId="{297C8A05-887F-44D7-8879-7BB8A0E724EC}" srcId="{DC60995B-0B33-43D2-9E5B-8EC865FE3F3A}" destId="{8A2CE4FF-EB49-4BD3-86F4-69EFEB258306}" srcOrd="0" destOrd="0" parTransId="{C6B57B43-A805-458D-9445-B4B552CD77B4}" sibTransId="{DEBFD34F-0F61-4652-9000-33FA75D26086}"/>
    <dgm:cxn modelId="{2B823120-F96F-4DC5-840D-05BA1FA5AEA6}" type="presOf" srcId="{CBA074F0-FBCB-4298-9A4D-B6291E927147}" destId="{A6651E47-4544-473D-80CD-7BFE392BE041}" srcOrd="0" destOrd="0" presId="urn:microsoft.com/office/officeart/2005/8/layout/hList1"/>
    <dgm:cxn modelId="{C03E7879-1C63-4605-B025-238E0E58B4F3}" type="presOf" srcId="{044BD876-EC95-48A2-9C84-9B5071E7AE80}" destId="{04453C9B-5270-489B-AE62-36EA2AA28374}" srcOrd="0" destOrd="0" presId="urn:microsoft.com/office/officeart/2005/8/layout/hList1"/>
    <dgm:cxn modelId="{2DA5C519-3FAB-4C74-AB7B-84BAC9BC3DF7}" srcId="{FB1C23E7-4A04-49CC-A009-136112E9D908}" destId="{2B1677AF-BA3E-4171-A918-E4749FFE0749}" srcOrd="0" destOrd="0" parTransId="{7710C8E7-17F0-4048-AE57-6103F8F947B1}" sibTransId="{4D024ED3-869A-41DF-BE92-B5B1ADB7A402}"/>
    <dgm:cxn modelId="{0B80A106-1D4C-485D-BFC6-F3C90A4D9D2B}" srcId="{2DF7B0DC-3100-492A-99AA-889FA92CBF98}" destId="{FB1C23E7-4A04-49CC-A009-136112E9D908}" srcOrd="2" destOrd="0" parTransId="{657DF2D0-F4D7-435B-88ED-80CB9B0CEF40}" sibTransId="{26F0943E-1D8A-4D67-B4BB-0D5F5515118F}"/>
    <dgm:cxn modelId="{AD18DDCD-B38B-4AA2-97EF-78A9710E65B6}" srcId="{2DF7B0DC-3100-492A-99AA-889FA92CBF98}" destId="{14D6C5C6-B243-4801-9604-793A13FB9069}" srcOrd="0" destOrd="0" parTransId="{52EA220D-C713-4A34-B50E-484414264D96}" sibTransId="{826E4F71-9EBA-4DB8-B559-E00E56691799}"/>
    <dgm:cxn modelId="{FDFE6F63-69C0-4A57-A028-E2E20A68F125}" srcId="{2DF7B0DC-3100-492A-99AA-889FA92CBF98}" destId="{044BD876-EC95-48A2-9C84-9B5071E7AE80}" srcOrd="4" destOrd="0" parTransId="{6188238C-DA56-449B-BF20-C5774EE76152}" sibTransId="{C5F46E19-B07E-41FE-941D-2F9DDC10A0C2}"/>
    <dgm:cxn modelId="{8C188326-2FDF-4BC8-96C6-F88CA508C938}" type="presOf" srcId="{D25BA79A-FF00-4D78-B505-DE6D8C1F7048}" destId="{93EE20B5-4BC2-4E8F-BEA2-CE94426C4455}" srcOrd="0" destOrd="0" presId="urn:microsoft.com/office/officeart/2005/8/layout/hList1"/>
    <dgm:cxn modelId="{971D7324-48AD-4A76-90F5-B9AE3F564029}" type="presOf" srcId="{2B1677AF-BA3E-4171-A918-E4749FFE0749}" destId="{2C855770-9DFE-4EB1-8916-A118F22F4F9E}" srcOrd="0" destOrd="0" presId="urn:microsoft.com/office/officeart/2005/8/layout/hList1"/>
    <dgm:cxn modelId="{0D5A3D63-F491-4869-8256-1BC33DE93DE6}" type="presOf" srcId="{09450FA0-ED44-4F27-934B-D1338C205A92}" destId="{2C66DA1B-3815-4CA7-A2F2-D2506D7A488A}" srcOrd="0" destOrd="0" presId="urn:microsoft.com/office/officeart/2005/8/layout/hList1"/>
    <dgm:cxn modelId="{0585EB77-35B7-4A57-8877-194AE6A739B0}" type="presOf" srcId="{DC60995B-0B33-43D2-9E5B-8EC865FE3F3A}" destId="{5FC01E08-51F4-453D-96C3-262E945DFCE6}" srcOrd="0" destOrd="0" presId="urn:microsoft.com/office/officeart/2005/8/layout/hList1"/>
    <dgm:cxn modelId="{398B818F-9C32-4349-941B-F2609AEA1289}" type="presOf" srcId="{D475D9FF-3EC2-466D-961E-85229FFB650F}" destId="{67EE5D59-BA97-4BA1-B305-1B69503E58FB}" srcOrd="0" destOrd="0" presId="urn:microsoft.com/office/officeart/2005/8/layout/hList1"/>
    <dgm:cxn modelId="{3E556515-E2A2-4238-B174-0B75669A6729}" type="presOf" srcId="{8A2CE4FF-EB49-4BD3-86F4-69EFEB258306}" destId="{825E610A-FCDB-4F72-9FD6-CC8789838ACC}" srcOrd="0" destOrd="0" presId="urn:microsoft.com/office/officeart/2005/8/layout/hList1"/>
    <dgm:cxn modelId="{7072CE52-381B-4AA6-A5A5-B703FEE4AC0D}" type="presParOf" srcId="{43986F5C-14C9-4E76-B56D-660B4E74CD2B}" destId="{DFD31E48-4A97-4D6B-82B5-064D7A05E4BE}" srcOrd="0" destOrd="0" presId="urn:microsoft.com/office/officeart/2005/8/layout/hList1"/>
    <dgm:cxn modelId="{40BEAB99-F592-48DB-9C44-22F821E100D8}" type="presParOf" srcId="{DFD31E48-4A97-4D6B-82B5-064D7A05E4BE}" destId="{6582E61B-51D6-4A6A-83BB-64EAD4207381}" srcOrd="0" destOrd="0" presId="urn:microsoft.com/office/officeart/2005/8/layout/hList1"/>
    <dgm:cxn modelId="{58B2915F-F69E-4EF3-A770-9B3278035182}" type="presParOf" srcId="{DFD31E48-4A97-4D6B-82B5-064D7A05E4BE}" destId="{2C66DA1B-3815-4CA7-A2F2-D2506D7A488A}" srcOrd="1" destOrd="0" presId="urn:microsoft.com/office/officeart/2005/8/layout/hList1"/>
    <dgm:cxn modelId="{E85E844E-203E-45CF-B808-E421B24675D9}" type="presParOf" srcId="{43986F5C-14C9-4E76-B56D-660B4E74CD2B}" destId="{4E50119D-7D92-45F9-830A-DAD8C4718074}" srcOrd="1" destOrd="0" presId="urn:microsoft.com/office/officeart/2005/8/layout/hList1"/>
    <dgm:cxn modelId="{5DAAC74E-F984-4DEE-9649-5CE33EC1AEB6}" type="presParOf" srcId="{43986F5C-14C9-4E76-B56D-660B4E74CD2B}" destId="{06C840C1-0FEC-4CCB-9709-509C1C9BAB60}" srcOrd="2" destOrd="0" presId="urn:microsoft.com/office/officeart/2005/8/layout/hList1"/>
    <dgm:cxn modelId="{4BA75EC5-35AB-4F9E-905E-36C00B66A188}" type="presParOf" srcId="{06C840C1-0FEC-4CCB-9709-509C1C9BAB60}" destId="{9B59B2A7-8E5D-4B8F-B10A-0E42F8764DC3}" srcOrd="0" destOrd="0" presId="urn:microsoft.com/office/officeart/2005/8/layout/hList1"/>
    <dgm:cxn modelId="{7DDE01BD-F138-4776-AB30-9D83309C8EA2}" type="presParOf" srcId="{06C840C1-0FEC-4CCB-9709-509C1C9BAB60}" destId="{9F260F1F-689C-40A7-AC74-4FF0753CD825}" srcOrd="1" destOrd="0" presId="urn:microsoft.com/office/officeart/2005/8/layout/hList1"/>
    <dgm:cxn modelId="{110FDC99-5D94-4A94-90C0-CE5075DC0E41}" type="presParOf" srcId="{43986F5C-14C9-4E76-B56D-660B4E74CD2B}" destId="{31D9D977-FC62-4B69-B6ED-7AA52451BF6A}" srcOrd="3" destOrd="0" presId="urn:microsoft.com/office/officeart/2005/8/layout/hList1"/>
    <dgm:cxn modelId="{32B98BB9-AA84-42B4-B312-C5B2186F790B}" type="presParOf" srcId="{43986F5C-14C9-4E76-B56D-660B4E74CD2B}" destId="{5EFB9083-D41C-4005-AE76-326361B2EB89}" srcOrd="4" destOrd="0" presId="urn:microsoft.com/office/officeart/2005/8/layout/hList1"/>
    <dgm:cxn modelId="{EFE87A95-2F44-45D1-B9D0-FFCA6CD9A3F4}" type="presParOf" srcId="{5EFB9083-D41C-4005-AE76-326361B2EB89}" destId="{AE562754-3773-48FE-A37D-42FDC177726A}" srcOrd="0" destOrd="0" presId="urn:microsoft.com/office/officeart/2005/8/layout/hList1"/>
    <dgm:cxn modelId="{72240172-D4CF-4A3D-B34E-51507C48C5FE}" type="presParOf" srcId="{5EFB9083-D41C-4005-AE76-326361B2EB89}" destId="{2C855770-9DFE-4EB1-8916-A118F22F4F9E}" srcOrd="1" destOrd="0" presId="urn:microsoft.com/office/officeart/2005/8/layout/hList1"/>
    <dgm:cxn modelId="{0BE2D16D-5929-402A-AD37-A6CEA20848C4}" type="presParOf" srcId="{43986F5C-14C9-4E76-B56D-660B4E74CD2B}" destId="{0161F430-7BB1-4C11-8FA6-5C1FB1A440E6}" srcOrd="5" destOrd="0" presId="urn:microsoft.com/office/officeart/2005/8/layout/hList1"/>
    <dgm:cxn modelId="{6CEAA0E9-74B2-4EFE-8380-7FEC62BA30D6}" type="presParOf" srcId="{43986F5C-14C9-4E76-B56D-660B4E74CD2B}" destId="{838A2224-DF0F-4808-84E4-90B0CF404D2F}" srcOrd="6" destOrd="0" presId="urn:microsoft.com/office/officeart/2005/8/layout/hList1"/>
    <dgm:cxn modelId="{6F7093E5-9ABE-4A1B-A142-018E9901DB89}" type="presParOf" srcId="{838A2224-DF0F-4808-84E4-90B0CF404D2F}" destId="{12473A0F-2F3E-496F-988A-6BB2A9D173FF}" srcOrd="0" destOrd="0" presId="urn:microsoft.com/office/officeart/2005/8/layout/hList1"/>
    <dgm:cxn modelId="{C883C375-74CA-4743-A1EC-2DD96F930E71}" type="presParOf" srcId="{838A2224-DF0F-4808-84E4-90B0CF404D2F}" destId="{31083E1D-CF9B-4655-AC0C-B4314D72414D}" srcOrd="1" destOrd="0" presId="urn:microsoft.com/office/officeart/2005/8/layout/hList1"/>
    <dgm:cxn modelId="{AB2ECCBF-CB54-4403-B522-F8C3ADDE1A9A}" type="presParOf" srcId="{43986F5C-14C9-4E76-B56D-660B4E74CD2B}" destId="{51B91739-C2E5-46A6-8FB3-25526D8F6C88}" srcOrd="7" destOrd="0" presId="urn:microsoft.com/office/officeart/2005/8/layout/hList1"/>
    <dgm:cxn modelId="{A5AEE146-04BB-4AF6-837B-854A3947F87E}" type="presParOf" srcId="{43986F5C-14C9-4E76-B56D-660B4E74CD2B}" destId="{4F354A46-B00F-40E9-9D91-75E51F9B2506}" srcOrd="8" destOrd="0" presId="urn:microsoft.com/office/officeart/2005/8/layout/hList1"/>
    <dgm:cxn modelId="{4A7BB39C-11D6-437D-86F2-2365C05E4174}" type="presParOf" srcId="{4F354A46-B00F-40E9-9D91-75E51F9B2506}" destId="{04453C9B-5270-489B-AE62-36EA2AA28374}" srcOrd="0" destOrd="0" presId="urn:microsoft.com/office/officeart/2005/8/layout/hList1"/>
    <dgm:cxn modelId="{0E517E23-F792-488C-90BB-07F1DE7C1EB5}" type="presParOf" srcId="{4F354A46-B00F-40E9-9D91-75E51F9B2506}" destId="{67EE5D59-BA97-4BA1-B305-1B69503E58FB}" srcOrd="1" destOrd="0" presId="urn:microsoft.com/office/officeart/2005/8/layout/hList1"/>
    <dgm:cxn modelId="{FC03BB48-6033-4A9B-BD91-74833E5033C9}" type="presParOf" srcId="{43986F5C-14C9-4E76-B56D-660B4E74CD2B}" destId="{A602C302-C5B2-441E-9F95-804FC2AB7817}" srcOrd="9" destOrd="0" presId="urn:microsoft.com/office/officeart/2005/8/layout/hList1"/>
    <dgm:cxn modelId="{80CFB482-C84E-4471-AC9C-E5C2AD336748}" type="presParOf" srcId="{43986F5C-14C9-4E76-B56D-660B4E74CD2B}" destId="{A7D58672-F7A2-4856-B4AE-3C1B06C2FF28}" srcOrd="10" destOrd="0" presId="urn:microsoft.com/office/officeart/2005/8/layout/hList1"/>
    <dgm:cxn modelId="{A2D7D51B-9E78-41DA-85EC-A25C752E9DA1}" type="presParOf" srcId="{A7D58672-F7A2-4856-B4AE-3C1B06C2FF28}" destId="{A6651E47-4544-473D-80CD-7BFE392BE041}" srcOrd="0" destOrd="0" presId="urn:microsoft.com/office/officeart/2005/8/layout/hList1"/>
    <dgm:cxn modelId="{96BF7479-54D4-4CE5-9F1B-C017AE978162}" type="presParOf" srcId="{A7D58672-F7A2-4856-B4AE-3C1B06C2FF28}" destId="{93EE20B5-4BC2-4E8F-BEA2-CE94426C4455}" srcOrd="1" destOrd="0" presId="urn:microsoft.com/office/officeart/2005/8/layout/hList1"/>
    <dgm:cxn modelId="{9260174C-94ED-4C7A-875A-54DC3192C696}" type="presParOf" srcId="{43986F5C-14C9-4E76-B56D-660B4E74CD2B}" destId="{A26870A8-53D6-4AF1-B87A-6AD7D3CFEA5F}" srcOrd="11" destOrd="0" presId="urn:microsoft.com/office/officeart/2005/8/layout/hList1"/>
    <dgm:cxn modelId="{52B127AF-AB18-46AA-8866-5F8EF633A2C1}" type="presParOf" srcId="{43986F5C-14C9-4E76-B56D-660B4E74CD2B}" destId="{3DABF08B-9B0E-4153-A159-CCC23DBD2487}" srcOrd="12" destOrd="0" presId="urn:microsoft.com/office/officeart/2005/8/layout/hList1"/>
    <dgm:cxn modelId="{E9C46B7C-AD2D-4CD2-8031-66EEB5F2FA30}" type="presParOf" srcId="{3DABF08B-9B0E-4153-A159-CCC23DBD2487}" destId="{1D049C9B-2DF1-4173-ADFF-24DB0F1743CB}" srcOrd="0" destOrd="0" presId="urn:microsoft.com/office/officeart/2005/8/layout/hList1"/>
    <dgm:cxn modelId="{AC1E591B-623E-4E59-BF77-4041F37F99D6}" type="presParOf" srcId="{3DABF08B-9B0E-4153-A159-CCC23DBD2487}" destId="{6C0AB1AE-EAEA-4F07-8E8F-A2DFB8E40506}" srcOrd="1" destOrd="0" presId="urn:microsoft.com/office/officeart/2005/8/layout/hList1"/>
    <dgm:cxn modelId="{4B5DCE48-A515-4347-B149-8A20A64BC538}" type="presParOf" srcId="{43986F5C-14C9-4E76-B56D-660B4E74CD2B}" destId="{0D5AA719-1152-4B63-8730-D2BE66CEEA09}" srcOrd="13" destOrd="0" presId="urn:microsoft.com/office/officeart/2005/8/layout/hList1"/>
    <dgm:cxn modelId="{BDD2E17E-8E39-4DBC-B367-AE4EA369A6AF}" type="presParOf" srcId="{43986F5C-14C9-4E76-B56D-660B4E74CD2B}" destId="{040AED85-804E-4D67-A368-8CF0DAA82928}" srcOrd="14" destOrd="0" presId="urn:microsoft.com/office/officeart/2005/8/layout/hList1"/>
    <dgm:cxn modelId="{1E66F361-B1A1-4B2B-A006-1D7A613AB0E3}" type="presParOf" srcId="{040AED85-804E-4D67-A368-8CF0DAA82928}" destId="{5FC01E08-51F4-453D-96C3-262E945DFCE6}" srcOrd="0" destOrd="0" presId="urn:microsoft.com/office/officeart/2005/8/layout/hList1"/>
    <dgm:cxn modelId="{58EAB433-F9D6-4D6E-841D-1F766EED1739}" type="presParOf" srcId="{040AED85-804E-4D67-A368-8CF0DAA82928}" destId="{825E610A-FCDB-4F72-9FD6-CC8789838A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DA0D5-E526-4022-A3E4-DCA44C061720}" type="datetimeFigureOut">
              <a:rPr lang="fr-FR" smtClean="0"/>
              <a:t>06/03/2018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76B40-B47A-4CAD-A9B8-6DC10264462E}" type="slidenum">
              <a:rPr lang="fr-FR" smtClean="0"/>
              <a:t>‹N°›</a:t>
            </a:fld>
            <a:endParaRPr lang="fr-FR"/>
          </a:p>
        </p:txBody>
      </p:sp>
    </p:spTree>
    <p:extLst>
      <p:ext uri="{BB962C8B-B14F-4D97-AF65-F5344CB8AC3E}">
        <p14:creationId xmlns:p14="http://schemas.microsoft.com/office/powerpoint/2010/main" val="411462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5342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8120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1070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6633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256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185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8011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625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3/6/2018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55587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09600" y="1600201"/>
            <a:ext cx="5384800" cy="4525963"/>
          </a:xfrm>
        </p:spPr>
        <p:txBody>
          <a:bodyPr/>
          <a:lstStyle/>
          <a:p>
            <a:pPr lvl="0"/>
            <a:endParaRPr lang="fr-FR" noProof="0" smtClean="0"/>
          </a:p>
        </p:txBody>
      </p:sp>
      <p:sp>
        <p:nvSpPr>
          <p:cNvPr id="4" name="Espace réservé du texte 3"/>
          <p:cNvSpPr>
            <a:spLocks noGrp="1"/>
          </p:cNvSpPr>
          <p:nvPr>
            <p:ph type="body"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61835CC1-3E20-42AA-BAA4-F9FDEFD7138A}"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0805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006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5962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696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5809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478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4087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9651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8080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3/6/2018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812747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8"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worldatlas.com/webimage/countrys/printpage/printpage.php?l=/img/areamap/3b94dac3cf3c3a82e8f502a0f54fe70a.gif" TargetMode="External"/><Relationship Id="rId2" Type="http://schemas.openxmlformats.org/officeDocument/2006/relationships/hyperlink" Target="http://www.worldatlas.com/webimage/countrys/printpage/printpage.php?l=/img/areamap/b2012600b0b784c90e96e07e2eaa552e.gif" TargetMode="Externa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fr/maps/dir/Lom%C3%A9,+Togo/Ouagadougou,+Burkina+Faso/data=!4m8!4m7!1m2!1m1!1s0x1023e1c113185419:0x3224b5422caf411d!1m2!1m1!1s0xe2e95ecceaa44cd:0x799f67799c743b8b!3e0"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google.fr/maps/dir/Lom%C3%A9,+Togo/Niamey,+Niger/data=!4m8!4m7!1m2!1m1!1s0x1023e1c113185419:0x3224b5422caf411d!1m2!1m1!1s0x11d0756cc0ddfc65:0x81ce4bafda77b74e!3e0"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hyperlink" Target="https://www.google.fr/maps/dir/Lom%C3%A9,+Togo/Ouagadougou,+Burkina+Faso/data=!4m8!4m7!1m2!1m1!1s0x1023e1c113185419:0x3224b5422caf411d!1m2!1m1!1s0xe2e95ecceaa44cd:0x799f67799c743b8b!3e0" TargetMode="External"/><Relationship Id="rId1" Type="http://schemas.openxmlformats.org/officeDocument/2006/relationships/slideLayout" Target="../slideLayouts/slideLayout7.xml"/><Relationship Id="rId6" Type="http://schemas.openxmlformats.org/officeDocument/2006/relationships/hyperlink" Target="https://www.google.fr/maps/dir/Lom%C3%A9,+Togo/Niamey,+Niger/data=!4m8!4m7!1m2!1m1!1s0x1023e1c113185419:0x3224b5422caf411d!1m2!1m1!1s0x11d0756cc0ddfc65:0x81ce4bafda77b74e!3e0" TargetMode="External"/><Relationship Id="rId5" Type="http://schemas.openxmlformats.org/officeDocument/2006/relationships/image" Target="../media/image22.png"/><Relationship Id="rId4" Type="http://schemas.openxmlformats.org/officeDocument/2006/relationships/hyperlink" Target="https://www.google.fr/maps/dir/Abidjan,+C%C3%B4te+d'Ivoire/Lagos,+Nigeria/data=!4m8!4m7!1m2!1m1!1s0xfc1ea5311959121:0x3fe70ddce19221a6!1m2!1m1!1s0x103b8b2ae68280c1:0xdc9e87a367c3d9cb!3e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ile:Togo-karte-politisch-savanes.png" TargetMode="External"/><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frii.com/wp-content/uploads/2014/12/Dapaong-Centre.jpg" TargetMode="External"/><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www.panoramio.com/photo_explorer#user=4258803&amp;with_photo_id=32997956&amp;order=date_desc"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fr/maps/dir/Ouagadougou,+Burkina+Faso/Dapaong,+Togo/data=!4m8!4m7!1m2!1m1!1s0xe2e95ecceaa44cd:0x799f67799c743b8b!1m2!1m1!1s0x11d54436607c6085:0x70bd1c574af62284!3e0"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asso-ka-fabah.e-monsite.com/medias/images/1-carte-20savanes.jpg" TargetMode="Externa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afcdrp.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0" y="2818150"/>
            <a:ext cx="8994098" cy="1049311"/>
          </a:xfrm>
        </p:spPr>
        <p:txBody>
          <a:bodyPr/>
          <a:lstStyle/>
          <a:p>
            <a:pPr algn="ctr">
              <a:defRPr/>
            </a:pPr>
            <a:r>
              <a:rPr lang="fr-FR" sz="4400" dirty="0" smtClean="0">
                <a:latin typeface="Garamond" pitchFamily="18" charset="0"/>
              </a:rPr>
              <a:t>Dapaong, ville internationale de la paix</a:t>
            </a:r>
            <a:endParaRPr lang="fr-FR" sz="6600" b="1" dirty="0">
              <a:solidFill>
                <a:srgbClr val="FFC000"/>
              </a:solidFill>
              <a:effectLst>
                <a:outerShdw blurRad="38100" dist="38100" dir="2700000" algn="tl">
                  <a:srgbClr val="000000">
                    <a:alpha val="43137"/>
                  </a:srgbClr>
                </a:outerShdw>
              </a:effectLst>
              <a:latin typeface="Garamond" pitchFamily="18" charset="0"/>
            </a:endParaRPr>
          </a:p>
        </p:txBody>
      </p:sp>
      <p:sp>
        <p:nvSpPr>
          <p:cNvPr id="2" name="Sous-titre 1"/>
          <p:cNvSpPr>
            <a:spLocks noGrp="1"/>
          </p:cNvSpPr>
          <p:nvPr>
            <p:ph type="subTitle" idx="1"/>
          </p:nvPr>
        </p:nvSpPr>
        <p:spPr>
          <a:xfrm>
            <a:off x="9069050" y="2848130"/>
            <a:ext cx="3122949" cy="1255611"/>
          </a:xfrm>
        </p:spPr>
        <p:txBody>
          <a:bodyPr rtlCol="0">
            <a:noAutofit/>
          </a:bodyPr>
          <a:lstStyle/>
          <a:p>
            <a:pPr algn="ctr">
              <a:defRPr/>
            </a:pPr>
            <a:r>
              <a:rPr lang="fr-FR" sz="2800" b="1" dirty="0" smtClean="0">
                <a:effectLst>
                  <a:outerShdw blurRad="38100" dist="38100" dir="2700000" algn="tl">
                    <a:srgbClr val="000000">
                      <a:alpha val="43137"/>
                    </a:srgbClr>
                  </a:outerShdw>
                </a:effectLst>
                <a:latin typeface="Garamond" pitchFamily="18" charset="0"/>
              </a:rPr>
              <a:t>Présenté par Laurent </a:t>
            </a:r>
            <a:r>
              <a:rPr lang="fr-FR" sz="2800" b="1" dirty="0" err="1" smtClean="0">
                <a:effectLst>
                  <a:outerShdw blurRad="38100" dist="38100" dir="2700000" algn="tl">
                    <a:srgbClr val="000000">
                      <a:alpha val="43137"/>
                    </a:srgbClr>
                  </a:outerShdw>
                </a:effectLst>
                <a:latin typeface="Garamond" pitchFamily="18" charset="0"/>
              </a:rPr>
              <a:t>Ladouce</a:t>
            </a:r>
            <a:endParaRPr lang="fr-FR" sz="2800" b="1" dirty="0">
              <a:effectLst>
                <a:outerShdw blurRad="38100" dist="38100" dir="2700000" algn="tl">
                  <a:srgbClr val="000000">
                    <a:alpha val="43137"/>
                  </a:srgbClr>
                </a:outerShdw>
              </a:effectLst>
              <a:latin typeface="Garamond" pitchFamily="18" charset="0"/>
            </a:endParaRPr>
          </a:p>
        </p:txBody>
      </p:sp>
      <p:sp>
        <p:nvSpPr>
          <p:cNvPr id="5" name="Sous-titre 1"/>
          <p:cNvSpPr txBox="1">
            <a:spLocks/>
          </p:cNvSpPr>
          <p:nvPr/>
        </p:nvSpPr>
        <p:spPr>
          <a:xfrm>
            <a:off x="0" y="6088828"/>
            <a:ext cx="12192000" cy="769172"/>
          </a:xfrm>
          <a:prstGeom prst="rect">
            <a:avLst/>
          </a:prstGeom>
        </p:spPr>
        <p:txBody>
          <a:bodyPr>
            <a:scene3d>
              <a:camera prst="orthographicFront"/>
              <a:lightRig rig="soft" dir="t">
                <a:rot lat="0" lon="0" rev="10800000"/>
              </a:lightRig>
            </a:scene3d>
            <a:sp3d>
              <a:contourClr>
                <a:srgbClr val="DDDDDD"/>
              </a:contourClr>
            </a:sp3d>
          </a:bodyPr>
          <a:lstStyle/>
          <a:p>
            <a:pPr algn="ctr">
              <a:buClr>
                <a:schemeClr val="accent1"/>
              </a:buClr>
              <a:buSzPct val="80000"/>
              <a:defRPr/>
            </a:pPr>
            <a:endParaRPr lang="fr-FR" sz="3200" dirty="0">
              <a:latin typeface="Garamond" pitchFamily="18" charset="0"/>
            </a:endParaRPr>
          </a:p>
        </p:txBody>
      </p:sp>
    </p:spTree>
    <p:extLst>
      <p:ext uri="{BB962C8B-B14F-4D97-AF65-F5344CB8AC3E}">
        <p14:creationId xmlns:p14="http://schemas.microsoft.com/office/powerpoint/2010/main" val="3256301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Dapaong et la voie du Togo</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0787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http://bonus.loucrup65.fr/wpimages/wp542f37e1_05_06.jp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p:spPr>
      </p:pic>
      <p:sp>
        <p:nvSpPr>
          <p:cNvPr id="2" name="Rectangle 1"/>
          <p:cNvSpPr/>
          <p:nvPr/>
        </p:nvSpPr>
        <p:spPr>
          <a:xfrm>
            <a:off x="0" y="-44012"/>
            <a:ext cx="996346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a:t>Roger Brunet, «Où se trouve le centre du monde ?», Mappemonde n° 50, juin 1998.</a:t>
            </a:r>
          </a:p>
        </p:txBody>
      </p:sp>
    </p:spTree>
    <p:extLst>
      <p:ext uri="{BB962C8B-B14F-4D97-AF65-F5344CB8AC3E}">
        <p14:creationId xmlns:p14="http://schemas.microsoft.com/office/powerpoint/2010/main" val="170493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descr="Map of Togo"/>
          <p:cNvSpPr>
            <a:spLocks noChangeAspect="1" noChangeArrowheads="1"/>
          </p:cNvSpPr>
          <p:nvPr/>
        </p:nvSpPr>
        <p:spPr bwMode="auto">
          <a:xfrm>
            <a:off x="0" y="0"/>
            <a:ext cx="304800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a:spLocks noChangeArrowheads="1"/>
          </p:cNvSpPr>
          <p:nvPr/>
        </p:nvSpPr>
        <p:spPr bwMode="auto">
          <a:xfrm>
            <a:off x="0" y="0"/>
            <a:ext cx="3619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2D47B2"/>
                </a:solidFill>
                <a:effectLst/>
                <a:latin typeface="inherit"/>
                <a:cs typeface="Arial" pitchFamily="34" charset="0"/>
                <a:hlinkClick r:id="rId2"/>
              </a:rPr>
              <a:t>Print this map</a:t>
            </a:r>
            <a:endParaRPr kumimoji="0" lang="fr-FR" sz="15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4C4C4C"/>
                </a:solidFill>
                <a:effectLst/>
                <a:latin typeface="Arial" pitchFamily="34" charset="0"/>
                <a:cs typeface="Arial" pitchFamily="34" charset="0"/>
              </a:rPr>
              <a:t>  </a:t>
            </a:r>
            <a:r>
              <a:rPr kumimoji="0" lang="fr-FR" sz="21000" b="0" i="0" u="none" strike="noStrike" cap="none" normalizeH="0" baseline="0" smtClean="0">
                <a:ln>
                  <a:noFill/>
                </a:ln>
                <a:solidFill>
                  <a:srgbClr val="4C4C4C"/>
                </a:solidFill>
                <a:effectLst/>
                <a:latin typeface="Arial" pitchFamily="34" charset="0"/>
                <a:cs typeface="Arial" pitchFamily="34" charset="0"/>
              </a:rPr>
              <a:t> </a:t>
            </a:r>
            <a:r>
              <a:rPr kumimoji="0" lang="fr-FR" sz="1100" b="0" i="0" u="none" strike="noStrike" cap="none" normalizeH="0" baseline="0" smtClean="0">
                <a:ln>
                  <a:noFill/>
                </a:ln>
                <a:solidFill>
                  <a:srgbClr val="4C4C4C"/>
                </a:solidFill>
                <a:effectLst/>
                <a:latin typeface="Arial" pitchFamily="34"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2D47B2"/>
                </a:solidFill>
                <a:effectLst/>
                <a:latin typeface="inherit"/>
                <a:cs typeface="Arial" pitchFamily="34" charset="0"/>
                <a:hlinkClick r:id="rId3"/>
              </a:rPr>
              <a:t>Print this map</a:t>
            </a:r>
            <a:endParaRPr kumimoji="0" lang="fr-FR" sz="1100" b="0" i="0" u="none" strike="noStrike" cap="none" normalizeH="0" baseline="0" smtClean="0">
              <a:ln>
                <a:noFill/>
              </a:ln>
              <a:solidFill>
                <a:srgbClr val="4C4C4C"/>
              </a:solidFill>
              <a:effectLst/>
              <a:latin typeface="Arial" pitchFamily="34" charset="0"/>
              <a:cs typeface="Arial" pitchFamily="34" charset="0"/>
            </a:endParaRPr>
          </a:p>
        </p:txBody>
      </p:sp>
      <p:pic>
        <p:nvPicPr>
          <p:cNvPr id="3075" name="Picture 3" descr="Locator Map of T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04" y="272232"/>
            <a:ext cx="5598203" cy="612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2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apeau du T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86" y="2249051"/>
            <a:ext cx="4602328" cy="31094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36366" y="2372591"/>
            <a:ext cx="5841167"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t>C</a:t>
            </a:r>
            <a:r>
              <a:rPr lang="fr-FR" dirty="0" smtClean="0"/>
              <a:t>inq </a:t>
            </a:r>
            <a:r>
              <a:rPr lang="fr-FR" dirty="0"/>
              <a:t>bandes horizontales </a:t>
            </a:r>
            <a:r>
              <a:rPr lang="fr-FR" dirty="0" smtClean="0"/>
              <a:t>= cinq </a:t>
            </a:r>
            <a:r>
              <a:rPr lang="fr-FR" dirty="0"/>
              <a:t>différentes régions du pays. Le carré rouge est destiné à exprimer la loyauté et le patriotisme du peuple. </a:t>
            </a:r>
          </a:p>
          <a:p>
            <a:r>
              <a:rPr lang="fr-FR" dirty="0" smtClean="0"/>
              <a:t>vert : espoir</a:t>
            </a:r>
            <a:r>
              <a:rPr lang="fr-FR" dirty="0"/>
              <a:t>, </a:t>
            </a:r>
            <a:r>
              <a:rPr lang="fr-FR" dirty="0" smtClean="0"/>
              <a:t>fertilité, agriculture</a:t>
            </a:r>
            <a:r>
              <a:rPr lang="fr-FR" dirty="0"/>
              <a:t>. </a:t>
            </a:r>
          </a:p>
          <a:p>
            <a:r>
              <a:rPr lang="fr-FR" dirty="0" smtClean="0"/>
              <a:t>Jaune: richesse </a:t>
            </a:r>
            <a:r>
              <a:rPr lang="fr-FR" dirty="0"/>
              <a:t>minérale et </a:t>
            </a:r>
            <a:r>
              <a:rPr lang="fr-FR" dirty="0" smtClean="0"/>
              <a:t>foi </a:t>
            </a:r>
            <a:r>
              <a:rPr lang="fr-FR" dirty="0"/>
              <a:t>en ce que le travail acharné et la force apporteront la prospérité. </a:t>
            </a:r>
            <a:endParaRPr lang="fr-FR" dirty="0" smtClean="0"/>
          </a:p>
          <a:p>
            <a:endParaRPr lang="fr-FR" dirty="0"/>
          </a:p>
          <a:p>
            <a:r>
              <a:rPr lang="fr-FR" dirty="0"/>
              <a:t>E</a:t>
            </a:r>
            <a:r>
              <a:rPr lang="fr-FR" dirty="0" smtClean="0"/>
              <a:t>toile : vie</a:t>
            </a:r>
            <a:r>
              <a:rPr lang="fr-FR" dirty="0"/>
              <a:t>, </a:t>
            </a:r>
            <a:r>
              <a:rPr lang="fr-FR" dirty="0" smtClean="0"/>
              <a:t>pureté</a:t>
            </a:r>
            <a:r>
              <a:rPr lang="fr-FR" dirty="0"/>
              <a:t>, </a:t>
            </a:r>
            <a:r>
              <a:rPr lang="fr-FR" dirty="0" smtClean="0"/>
              <a:t>paix</a:t>
            </a:r>
            <a:r>
              <a:rPr lang="fr-FR" dirty="0"/>
              <a:t>, </a:t>
            </a:r>
            <a:r>
              <a:rPr lang="fr-FR" dirty="0" smtClean="0"/>
              <a:t>dignité, indépendance </a:t>
            </a:r>
            <a:r>
              <a:rPr lang="fr-FR" dirty="0"/>
              <a:t>du </a:t>
            </a:r>
            <a:r>
              <a:rPr lang="fr-FR" dirty="0" smtClean="0"/>
              <a:t>Togo.</a:t>
            </a:r>
            <a:endParaRPr lang="fr-FR" dirty="0"/>
          </a:p>
        </p:txBody>
      </p:sp>
      <p:sp>
        <p:nvSpPr>
          <p:cNvPr id="3" name="Titre 2"/>
          <p:cNvSpPr>
            <a:spLocks noGrp="1"/>
          </p:cNvSpPr>
          <p:nvPr>
            <p:ph type="title"/>
          </p:nvPr>
        </p:nvSpPr>
        <p:spPr/>
        <p:txBody>
          <a:bodyPr/>
          <a:lstStyle/>
          <a:p>
            <a:r>
              <a:rPr lang="fr-FR" dirty="0" smtClean="0"/>
              <a:t>Symbolique togolaise</a:t>
            </a:r>
            <a:endParaRPr lang="fr-FR" dirty="0"/>
          </a:p>
        </p:txBody>
      </p:sp>
      <p:sp>
        <p:nvSpPr>
          <p:cNvPr id="5" name="Rectangle 4"/>
          <p:cNvSpPr/>
          <p:nvPr/>
        </p:nvSpPr>
        <p:spPr>
          <a:xfrm>
            <a:off x="595286" y="5612780"/>
            <a:ext cx="10492359" cy="646331"/>
          </a:xfrm>
          <a:prstGeom prst="rect">
            <a:avLst/>
          </a:prstGeom>
        </p:spPr>
        <p:txBody>
          <a:bodyPr wrap="none">
            <a:spAutoFit/>
          </a:bodyPr>
          <a:lstStyle/>
          <a:p>
            <a:r>
              <a:rPr lang="fr-FR" dirty="0" smtClean="0"/>
              <a:t>Proposition : reprendre l’idée du chiffre 5 et l’appliquer à Dapaong, en faire une ville représentant</a:t>
            </a:r>
          </a:p>
          <a:p>
            <a:r>
              <a:rPr lang="fr-FR" dirty="0" smtClean="0"/>
              <a:t>l’unité et la coopération régionale entre 5 Etats voisins  : Bénin, Burkina Faso, Ghana, Niger, Togo</a:t>
            </a:r>
            <a:endParaRPr lang="fr-FR" dirty="0"/>
          </a:p>
        </p:txBody>
      </p:sp>
    </p:spTree>
    <p:extLst>
      <p:ext uri="{BB962C8B-B14F-4D97-AF65-F5344CB8AC3E}">
        <p14:creationId xmlns:p14="http://schemas.microsoft.com/office/powerpoint/2010/main" val="27933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voie du Togo</a:t>
            </a:r>
            <a:endParaRPr lang="fr-FR" dirty="0"/>
          </a:p>
        </p:txBody>
      </p:sp>
      <p:sp>
        <p:nvSpPr>
          <p:cNvPr id="3" name="Espace réservé du contenu 2"/>
          <p:cNvSpPr>
            <a:spLocks noGrp="1"/>
          </p:cNvSpPr>
          <p:nvPr>
            <p:ph idx="1"/>
          </p:nvPr>
        </p:nvSpPr>
        <p:spPr>
          <a:xfrm>
            <a:off x="4808442" y="4871804"/>
            <a:ext cx="6898876" cy="1817038"/>
          </a:xfrm>
        </p:spPr>
        <p:txBody>
          <a:bodyPr>
            <a:normAutofit fontScale="70000" lnSpcReduction="20000"/>
          </a:bodyPr>
          <a:lstStyle/>
          <a:p>
            <a:r>
              <a:rPr lang="fr-FR" dirty="0" smtClean="0"/>
              <a:t>Une voie nord-sud</a:t>
            </a:r>
          </a:p>
          <a:p>
            <a:r>
              <a:rPr lang="fr-FR" dirty="0" smtClean="0"/>
              <a:t>Une voie étroite, de corridor, du milieu, passant entre le Ghana anglophone et le Bénin francophone, et reliant la côte maritime et les pays enclavés du Burkina Faso, du Niger, du Mali</a:t>
            </a:r>
          </a:p>
          <a:p>
            <a:r>
              <a:rPr lang="fr-FR" dirty="0" smtClean="0"/>
              <a:t>Une voie médiane, de communication, de passage, de partage, le Togo faisant office de charnière et de lien entre 4 autres. </a:t>
            </a:r>
          </a:p>
          <a:p>
            <a:r>
              <a:rPr lang="fr-FR" dirty="0" smtClean="0"/>
              <a:t>Dapaong symbolise cette voie de trait d’union du Togo</a:t>
            </a:r>
            <a:endParaRPr lang="fr-FR" dirty="0"/>
          </a:p>
        </p:txBody>
      </p:sp>
      <p:sp>
        <p:nvSpPr>
          <p:cNvPr id="6" name="AutoShape 2" descr="HIV map"/>
          <p:cNvSpPr>
            <a:spLocks noChangeAspect="1" noChangeArrowheads="1"/>
          </p:cNvSpPr>
          <p:nvPr/>
        </p:nvSpPr>
        <p:spPr bwMode="auto">
          <a:xfrm>
            <a:off x="34925"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HIV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0" name="Image 129" descr="The Abidjan to Lagos Transport Corridor&#10; "/>
          <p:cNvPicPr/>
          <p:nvPr/>
        </p:nvPicPr>
        <p:blipFill rotWithShape="1">
          <a:blip r:embed="rId2">
            <a:extLst>
              <a:ext uri="{28A0092B-C50C-407E-A947-70E740481C1C}">
                <a14:useLocalDpi xmlns:a14="http://schemas.microsoft.com/office/drawing/2010/main" val="0"/>
              </a:ext>
            </a:extLst>
          </a:blip>
          <a:srcRect l="10185" t="18212" r="26174" b="15419"/>
          <a:stretch/>
        </p:blipFill>
        <p:spPr bwMode="auto">
          <a:xfrm>
            <a:off x="187325" y="2881340"/>
            <a:ext cx="3867463" cy="3028013"/>
          </a:xfrm>
          <a:prstGeom prst="rect">
            <a:avLst/>
          </a:prstGeom>
          <a:noFill/>
          <a:ln>
            <a:noFill/>
          </a:ln>
        </p:spPr>
      </p:pic>
      <p:sp>
        <p:nvSpPr>
          <p:cNvPr id="4" name="Rectangle 3"/>
          <p:cNvSpPr/>
          <p:nvPr/>
        </p:nvSpPr>
        <p:spPr>
          <a:xfrm>
            <a:off x="155575" y="5945792"/>
            <a:ext cx="4120039" cy="369332"/>
          </a:xfrm>
          <a:prstGeom prst="rect">
            <a:avLst/>
          </a:prstGeom>
        </p:spPr>
        <p:txBody>
          <a:bodyPr wrap="none">
            <a:spAutoFit/>
          </a:bodyPr>
          <a:lstStyle/>
          <a:p>
            <a:r>
              <a:rPr lang="fr-FR" dirty="0"/>
              <a:t>Abidjan </a:t>
            </a:r>
            <a:r>
              <a:rPr lang="fr-FR" dirty="0" smtClean="0"/>
              <a:t>– Lagos  = 1009 km, 14 heures</a:t>
            </a:r>
            <a:endParaRPr lang="fr-FR" dirty="0"/>
          </a:p>
        </p:txBody>
      </p:sp>
      <p:pic>
        <p:nvPicPr>
          <p:cNvPr id="8" name="Picture 2" descr="Carte depuis Lomé, Togo pour Ouagadougou, Burkina Faso">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889" r="37862"/>
          <a:stretch/>
        </p:blipFill>
        <p:spPr bwMode="auto">
          <a:xfrm>
            <a:off x="4808441" y="2055756"/>
            <a:ext cx="2861655" cy="2696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7325" y="2261442"/>
            <a:ext cx="3002745" cy="369332"/>
          </a:xfrm>
          <a:prstGeom prst="rect">
            <a:avLst/>
          </a:prstGeom>
        </p:spPr>
        <p:txBody>
          <a:bodyPr wrap="none">
            <a:spAutoFit/>
          </a:bodyPr>
          <a:lstStyle/>
          <a:p>
            <a:r>
              <a:rPr lang="fr-FR" dirty="0"/>
              <a:t>Une voie </a:t>
            </a:r>
            <a:r>
              <a:rPr lang="fr-FR" dirty="0" smtClean="0"/>
              <a:t>ouest-est, côtière</a:t>
            </a:r>
            <a:endParaRPr lang="fr-FR" dirty="0"/>
          </a:p>
        </p:txBody>
      </p:sp>
      <p:pic>
        <p:nvPicPr>
          <p:cNvPr id="10" name="Picture 33" descr="Carte depuis Lomé, Togo pour Niamey, Nige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872" r="32423"/>
          <a:stretch/>
        </p:blipFill>
        <p:spPr bwMode="auto">
          <a:xfrm>
            <a:off x="8004748" y="2108414"/>
            <a:ext cx="2765869" cy="264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2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ndacacid.org/latest/images/publications/Livres/rapport_commerce/Carte%2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6933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200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 name="Rectangle 4"/>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200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5" name="Rectangle 5"/>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950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6" name="Rectangle 6"/>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3,2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7" name="Rectangle 7"/>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127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8" name="Rectangle 8"/>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24,2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9" name="Rectangle 9"/>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254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0" name="Rectangle 10"/>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4,0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1" name="Rectangle 11"/>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134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2" name="Rectangle 12"/>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73,3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3" name="Rectangle 13"/>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20,9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4" name="Rectangle 14"/>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1,6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5" name="Rectangle 15"/>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7,0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600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7" name="Rectangle 17"/>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950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8" name="Rectangle 18"/>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108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9" name="Rectangle 19"/>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120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0" name="Rectangle 20"/>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200 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1" name="Rectangle 21"/>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41,2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2" name="Rectangle 22"/>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5,1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3" name="Rectangle 23"/>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2,8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4" name="Rectangle 24"/>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125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5" name="Rectangle 25"/>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8,1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6" name="Rectangle 26"/>
          <p:cNvSpPr>
            <a:spLocks noChangeArrowheads="1"/>
          </p:cNvSpPr>
          <p:nvPr/>
        </p:nvSpPr>
        <p:spPr bwMode="auto">
          <a:xfrm>
            <a:off x="0" y="0"/>
            <a:ext cx="6037263" cy="0"/>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777777"/>
                </a:solidFill>
                <a:effectLst/>
                <a:latin typeface="Arial" pitchFamily="34" charset="0"/>
                <a:cs typeface="Arial" pitchFamily="34" charset="0"/>
              </a:rPr>
              <a:t>1,0 km</a:t>
            </a:r>
            <a:endParaRPr kumimoji="0" lang="fr-FR"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1026" name="Picture 2" descr="Carte depuis Lomé, Togo pour Ouagadougou, Burkina Fas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27" r="26975"/>
          <a:stretch/>
        </p:blipFill>
        <p:spPr bwMode="auto">
          <a:xfrm>
            <a:off x="0" y="0"/>
            <a:ext cx="5060972" cy="310707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891496" y="3157848"/>
            <a:ext cx="2460930" cy="292388"/>
          </a:xfrm>
          <a:prstGeom prst="rect">
            <a:avLst/>
          </a:prstGeom>
        </p:spPr>
        <p:txBody>
          <a:bodyPr wrap="none">
            <a:spAutoFit/>
          </a:bodyPr>
          <a:lstStyle/>
          <a:p>
            <a:pPr lvl="0" defTabSz="914400" eaLnBrk="0" fontAlgn="ctr" hangingPunct="0">
              <a:spcBef>
                <a:spcPct val="0"/>
              </a:spcBef>
              <a:spcAft>
                <a:spcPct val="0"/>
              </a:spcAft>
            </a:pPr>
            <a:r>
              <a:rPr lang="fr-FR" sz="1300" b="1" dirty="0">
                <a:solidFill>
                  <a:srgbClr val="222222"/>
                </a:solidFill>
                <a:latin typeface="Arial" pitchFamily="34" charset="0"/>
                <a:cs typeface="Arial" pitchFamily="34" charset="0"/>
              </a:rPr>
              <a:t>13 h 39 min</a:t>
            </a:r>
            <a:r>
              <a:rPr lang="fr-FR" sz="1300" dirty="0">
                <a:solidFill>
                  <a:srgbClr val="222222"/>
                </a:solidFill>
                <a:latin typeface="Arial" pitchFamily="34" charset="0"/>
                <a:cs typeface="Arial" pitchFamily="34" charset="0"/>
              </a:rPr>
              <a:t> (944,7 km) via N1</a:t>
            </a:r>
            <a:endParaRPr lang="fr-FR" sz="1000" dirty="0">
              <a:solidFill>
                <a:srgbClr val="660099"/>
              </a:solidFill>
              <a:latin typeface="Arial" pitchFamily="34" charset="0"/>
              <a:cs typeface="Arial" pitchFamily="34" charset="0"/>
            </a:endParaRPr>
          </a:p>
        </p:txBody>
      </p:sp>
      <p:pic>
        <p:nvPicPr>
          <p:cNvPr id="1055" name="Picture 31" descr="Carte depuis Abidjan, Côte d'Ivoire pour Lagos, Nigeria">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68" r="24422" b="16246"/>
          <a:stretch/>
        </p:blipFill>
        <p:spPr bwMode="auto">
          <a:xfrm>
            <a:off x="502857" y="3715147"/>
            <a:ext cx="5253366" cy="2974226"/>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arte depuis Lomé, Togo pour Niamey, Niger">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55" r="32423"/>
          <a:stretch/>
        </p:blipFill>
        <p:spPr bwMode="auto">
          <a:xfrm>
            <a:off x="7495082" y="12860"/>
            <a:ext cx="4684609" cy="352269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495082" y="3530481"/>
            <a:ext cx="4184159" cy="369332"/>
          </a:xfrm>
          <a:prstGeom prst="rect">
            <a:avLst/>
          </a:prstGeom>
        </p:spPr>
        <p:txBody>
          <a:bodyPr wrap="none">
            <a:spAutoFit/>
          </a:bodyPr>
          <a:lstStyle/>
          <a:p>
            <a:r>
              <a:rPr lang="pt-BR" b="1" dirty="0"/>
              <a:t>15 h 33 min</a:t>
            </a:r>
            <a:r>
              <a:rPr lang="pt-BR" dirty="0"/>
              <a:t> (1 073,0 km) via N1 et N6</a:t>
            </a:r>
            <a:endParaRPr lang="fr-FR" dirty="0"/>
          </a:p>
        </p:txBody>
      </p:sp>
      <p:sp>
        <p:nvSpPr>
          <p:cNvPr id="2" name="Rectangle 1"/>
          <p:cNvSpPr/>
          <p:nvPr/>
        </p:nvSpPr>
        <p:spPr>
          <a:xfrm>
            <a:off x="7120780" y="4839387"/>
            <a:ext cx="1303691" cy="1323439"/>
          </a:xfrm>
          <a:prstGeom prst="rect">
            <a:avLst/>
          </a:prstGeom>
        </p:spPr>
        <p:txBody>
          <a:bodyPr wrap="square">
            <a:spAutoFit/>
          </a:bodyPr>
          <a:lstStyle/>
          <a:p>
            <a:r>
              <a:rPr lang="ja-JP" altLang="fr-FR" sz="8000" dirty="0"/>
              <a:t>平</a:t>
            </a:r>
            <a:endParaRPr lang="fr-FR" sz="8000" dirty="0"/>
          </a:p>
        </p:txBody>
      </p:sp>
    </p:spTree>
    <p:extLst>
      <p:ext uri="{BB962C8B-B14F-4D97-AF65-F5344CB8AC3E}">
        <p14:creationId xmlns:p14="http://schemas.microsoft.com/office/powerpoint/2010/main" val="143399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a:spLocks noGrp="1"/>
          </p:cNvSpPr>
          <p:nvPr>
            <p:ph idx="1"/>
          </p:nvPr>
        </p:nvSpPr>
        <p:spPr>
          <a:xfrm>
            <a:off x="680321" y="2186972"/>
            <a:ext cx="9613861" cy="4410438"/>
          </a:xfrm>
          <a:prstGeom prst="rect">
            <a:avLst/>
          </a:prstGeom>
        </p:spPr>
        <p:txBody>
          <a:bodyPr>
            <a:spAutoFit/>
          </a:bodyPr>
          <a:lstStyle/>
          <a:p>
            <a:r>
              <a:rPr lang="fr-FR" dirty="0"/>
              <a:t>« </a:t>
            </a:r>
            <a:r>
              <a:rPr lang="fr-FR" sz="2000" dirty="0"/>
              <a:t>Le Togo, qui est un pays de transit, a intérêt à ce que les routes qui mènent dans les pays de l’hinterland soient dans de bonne condition », a relevé le Premier ministre togolais </a:t>
            </a:r>
            <a:r>
              <a:rPr lang="fr-FR" sz="2000" dirty="0" err="1"/>
              <a:t>Ahoomey</a:t>
            </a:r>
            <a:r>
              <a:rPr lang="fr-FR" sz="2000" dirty="0"/>
              <a:t>- </a:t>
            </a:r>
            <a:r>
              <a:rPr lang="fr-FR" sz="2000" dirty="0" err="1"/>
              <a:t>Zunu</a:t>
            </a:r>
            <a:r>
              <a:rPr lang="fr-FR" sz="2000" dirty="0"/>
              <a:t>.</a:t>
            </a:r>
          </a:p>
          <a:p>
            <a:r>
              <a:rPr lang="fr-FR" sz="2000" dirty="0"/>
              <a:t>Ce corridor, une fois achevé, fera du Port de Lomé, le seul port en eau profonde en Afrique de l’ouest et emprunté par les pays enclavés, « un élément de contribution au développement de l’ ensemble de la région » et permettra de faciliter l’intégration des économies.</a:t>
            </a:r>
          </a:p>
          <a:p>
            <a:r>
              <a:rPr lang="fr-FR" sz="2000" dirty="0"/>
              <a:t>« Ce corridor, très important pour nous pays enclavés et Lomé, est notre premier débouché maritime », a relevé de son côté le Premier ministre du Burkina Faso Luc Adolphe </a:t>
            </a:r>
            <a:r>
              <a:rPr lang="fr-FR" sz="2000" dirty="0" err="1"/>
              <a:t>Tiao</a:t>
            </a:r>
            <a:r>
              <a:rPr lang="fr-FR" sz="2000" dirty="0"/>
              <a:t>.</a:t>
            </a:r>
          </a:p>
          <a:p>
            <a:r>
              <a:rPr lang="fr-FR" sz="2000" dirty="0"/>
              <a:t>Le Togo est, par le Port de Lomé, une ouverture sur la mer pour les pays enclavés comme le Burkina Faso, le Niger et le Mali dont les </a:t>
            </a:r>
            <a:r>
              <a:rPr lang="fr-FR" sz="2000" dirty="0" err="1"/>
              <a:t>imports-exports</a:t>
            </a:r>
            <a:r>
              <a:rPr lang="fr-FR" sz="2000" dirty="0"/>
              <a:t> représentent plus de 20% du volume du trafic du Port de Lomé qui veut passer de 8,6 millions de tonnes de fret traitées en 2013 à 9 millions de tonnes en </a:t>
            </a:r>
            <a:r>
              <a:rPr lang="fr-FR" sz="2000" dirty="0" smtClean="0"/>
              <a:t>2014</a:t>
            </a:r>
            <a:endParaRPr lang="fr-FR" dirty="0"/>
          </a:p>
        </p:txBody>
      </p:sp>
    </p:spTree>
    <p:extLst>
      <p:ext uri="{BB962C8B-B14F-4D97-AF65-F5344CB8AC3E}">
        <p14:creationId xmlns:p14="http://schemas.microsoft.com/office/powerpoint/2010/main" val="385759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soft power » du </a:t>
            </a:r>
            <a:r>
              <a:rPr lang="fr-FR" dirty="0" smtClean="0"/>
              <a:t>Togo</a:t>
            </a:r>
            <a:endParaRPr lang="fr-FR" dirty="0"/>
          </a:p>
        </p:txBody>
      </p:sp>
      <p:sp>
        <p:nvSpPr>
          <p:cNvPr id="3" name="Espace réservé du contenu 2"/>
          <p:cNvSpPr>
            <a:spLocks noGrp="1"/>
          </p:cNvSpPr>
          <p:nvPr>
            <p:ph idx="1"/>
          </p:nvPr>
        </p:nvSpPr>
        <p:spPr>
          <a:xfrm>
            <a:off x="680321" y="2156991"/>
            <a:ext cx="9613861" cy="4138878"/>
          </a:xfrm>
        </p:spPr>
        <p:txBody>
          <a:bodyPr>
            <a:normAutofit/>
          </a:bodyPr>
          <a:lstStyle/>
          <a:p>
            <a:r>
              <a:rPr lang="fr-FR" dirty="0" smtClean="0"/>
              <a:t>le </a:t>
            </a:r>
            <a:r>
              <a:rPr lang="fr-FR" dirty="0"/>
              <a:t>Togo </a:t>
            </a:r>
            <a:r>
              <a:rPr lang="fr-FR"/>
              <a:t>est </a:t>
            </a:r>
            <a:r>
              <a:rPr lang="fr-FR" smtClean="0"/>
              <a:t>connu </a:t>
            </a:r>
            <a:r>
              <a:rPr lang="fr-FR" dirty="0"/>
              <a:t>dans le monde comme étant une belle destination </a:t>
            </a:r>
            <a:r>
              <a:rPr lang="fr-FR" dirty="0" smtClean="0"/>
              <a:t>touristique. </a:t>
            </a:r>
            <a:r>
              <a:rPr lang="fr-FR" dirty="0"/>
              <a:t>En effet ce pays attire chaque année 230000 personnes selon les données de la banque mondiale, ce qui est correct pour l’un des plus petits pays d’Afrique</a:t>
            </a:r>
            <a:r>
              <a:rPr lang="fr-FR" dirty="0" smtClean="0"/>
              <a:t>.</a:t>
            </a:r>
          </a:p>
          <a:p>
            <a:r>
              <a:rPr lang="fr-FR" dirty="0"/>
              <a:t>S</a:t>
            </a:r>
            <a:r>
              <a:rPr lang="fr-FR" dirty="0" smtClean="0"/>
              <a:t>es </a:t>
            </a:r>
            <a:r>
              <a:rPr lang="fr-FR" dirty="0"/>
              <a:t>plages </a:t>
            </a:r>
            <a:r>
              <a:rPr lang="fr-FR" dirty="0" smtClean="0"/>
              <a:t>en </a:t>
            </a:r>
            <a:r>
              <a:rPr lang="fr-FR" dirty="0"/>
              <a:t>font une destination touristique recherchée par beaucoup d’occidentaux. </a:t>
            </a:r>
            <a:r>
              <a:rPr lang="fr-FR" dirty="0" smtClean="0"/>
              <a:t>Si </a:t>
            </a:r>
            <a:r>
              <a:rPr lang="fr-FR" dirty="0"/>
              <a:t>l’on rentre dans les terres, rare seront les déçus. En effet le Togo a une véritable identité culturelle avec beaucoup de festivités ainsi que de nombreux  festivals dans les différentes villes</a:t>
            </a:r>
            <a:r>
              <a:rPr lang="fr-FR" dirty="0" smtClean="0"/>
              <a:t>.</a:t>
            </a:r>
          </a:p>
          <a:p>
            <a:r>
              <a:rPr lang="fr-FR" dirty="0" smtClean="0"/>
              <a:t>Le Togo souffre d’un déficit d’image culturelle et de prestige international (peu d’artistes et de figures)</a:t>
            </a:r>
            <a:endParaRPr lang="fr-FR" dirty="0"/>
          </a:p>
          <a:p>
            <a:endParaRPr lang="fr-FR" dirty="0"/>
          </a:p>
        </p:txBody>
      </p:sp>
    </p:spTree>
    <p:extLst>
      <p:ext uri="{BB962C8B-B14F-4D97-AF65-F5344CB8AC3E}">
        <p14:creationId xmlns:p14="http://schemas.microsoft.com/office/powerpoint/2010/main" val="139812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e Togo - Plan T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909" y="0"/>
            <a:ext cx="3840091" cy="68650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2727" y="23950"/>
            <a:ext cx="4889181" cy="5324535"/>
          </a:xfrm>
          <a:prstGeom prst="rect">
            <a:avLst/>
          </a:prstGeom>
        </p:spPr>
        <p:txBody>
          <a:bodyPr wrap="square">
            <a:spAutoFit/>
          </a:bodyPr>
          <a:lstStyle/>
          <a:p>
            <a:r>
              <a:rPr lang="fr-FR" sz="2000" dirty="0"/>
              <a:t>Les données de la géographie et de l’histoire ont assigné au Togo un rôle de corridor majeur entre l’Océan Atlantique et plusieurs pays enclavés de la sous-région, notamment le Burkina Faso et le Niger. </a:t>
            </a:r>
            <a:endParaRPr lang="fr-FR" sz="2000" dirty="0" smtClean="0"/>
          </a:p>
          <a:p>
            <a:endParaRPr lang="fr-FR" sz="2000" dirty="0"/>
          </a:p>
          <a:p>
            <a:r>
              <a:rPr lang="fr-FR" sz="2000" dirty="0" smtClean="0"/>
              <a:t>Le </a:t>
            </a:r>
            <a:r>
              <a:rPr lang="fr-FR" sz="2000" dirty="0"/>
              <a:t>Togo moderne </a:t>
            </a:r>
            <a:r>
              <a:rPr lang="fr-FR" sz="2000" dirty="0" smtClean="0"/>
              <a:t>développe une </a:t>
            </a:r>
            <a:r>
              <a:rPr lang="fr-FR" sz="2000" dirty="0"/>
              <a:t>assez puissante infrastructure routière qui profite au développement et au désenclavement du sous-ensemble régional. </a:t>
            </a:r>
            <a:endParaRPr lang="fr-FR" sz="2000" dirty="0" smtClean="0"/>
          </a:p>
          <a:p>
            <a:endParaRPr lang="fr-FR" sz="2000" dirty="0"/>
          </a:p>
          <a:p>
            <a:r>
              <a:rPr lang="fr-FR" sz="2000" dirty="0"/>
              <a:t>D</a:t>
            </a:r>
            <a:r>
              <a:rPr lang="fr-FR" sz="2000" dirty="0" smtClean="0"/>
              <a:t>ans </a:t>
            </a:r>
            <a:r>
              <a:rPr lang="fr-FR" sz="2000" dirty="0"/>
              <a:t>ce </a:t>
            </a:r>
            <a:r>
              <a:rPr lang="fr-FR" sz="2000" dirty="0" smtClean="0"/>
              <a:t>cadre, la </a:t>
            </a:r>
            <a:r>
              <a:rPr lang="fr-FR" sz="2000" dirty="0"/>
              <a:t>vocation de Dapaong comme ville de la paix </a:t>
            </a:r>
            <a:r>
              <a:rPr lang="fr-FR" sz="2000" dirty="0" smtClean="0"/>
              <a:t>au terme d’un axe Nord-Sud (Lomé – Dapaong) peut </a:t>
            </a:r>
            <a:r>
              <a:rPr lang="fr-FR" sz="2000" dirty="0"/>
              <a:t>prendre tout son sens. </a:t>
            </a:r>
          </a:p>
        </p:txBody>
      </p:sp>
      <p:pic>
        <p:nvPicPr>
          <p:cNvPr id="6" name="Picture 3" descr="Savanes Region of Togo">
            <a:hlinkClick r:id="rId3" tooltip="Savanes Region of Togo"/>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607"/>
          <a:stretch/>
        </p:blipFill>
        <p:spPr bwMode="auto">
          <a:xfrm>
            <a:off x="0" y="-1"/>
            <a:ext cx="3327816" cy="674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5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Dans cette présentation</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485481389"/>
              </p:ext>
            </p:extLst>
          </p:nvPr>
        </p:nvGraphicFramePr>
        <p:xfrm>
          <a:off x="681038" y="2336800"/>
          <a:ext cx="9613900" cy="418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91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Où est </a:t>
            </a:r>
            <a:r>
              <a:rPr lang="fr-FR" dirty="0" smtClean="0"/>
              <a:t>Dapaong ?</a:t>
            </a:r>
            <a:r>
              <a:rPr lang="fr-FR" dirty="0"/>
              <a:t/>
            </a:r>
            <a:br>
              <a:rPr lang="fr-FR" dirty="0"/>
            </a:br>
            <a:r>
              <a:rPr lang="fr-FR" dirty="0"/>
              <a:t>Pourquoi cette ville ?</a:t>
            </a:r>
          </a:p>
        </p:txBody>
      </p:sp>
      <p:sp>
        <p:nvSpPr>
          <p:cNvPr id="3" name="Rectangle 2"/>
          <p:cNvSpPr/>
          <p:nvPr/>
        </p:nvSpPr>
        <p:spPr>
          <a:xfrm>
            <a:off x="634582" y="2102769"/>
            <a:ext cx="9783582" cy="4524315"/>
          </a:xfrm>
          <a:prstGeom prst="rect">
            <a:avLst/>
          </a:prstGeom>
        </p:spPr>
        <p:txBody>
          <a:bodyPr wrap="square">
            <a:spAutoFit/>
          </a:bodyPr>
          <a:lstStyle/>
          <a:p>
            <a:r>
              <a:rPr lang="fr-FR" sz="2400" b="1" dirty="0"/>
              <a:t>Dapaong</a:t>
            </a:r>
            <a:r>
              <a:rPr lang="fr-FR" sz="2400" dirty="0"/>
              <a:t>, ou </a:t>
            </a:r>
            <a:r>
              <a:rPr lang="fr-FR" sz="2400" b="1" dirty="0" err="1"/>
              <a:t>Dapango</a:t>
            </a:r>
            <a:r>
              <a:rPr lang="fr-FR" sz="2400" dirty="0"/>
              <a:t>, signifie « nouveau marché » en </a:t>
            </a:r>
            <a:r>
              <a:rPr lang="fr-FR" sz="2400" dirty="0" err="1" smtClean="0"/>
              <a:t>moba</a:t>
            </a:r>
            <a:endParaRPr lang="fr-FR" sz="2400" dirty="0" smtClean="0"/>
          </a:p>
          <a:p>
            <a:r>
              <a:rPr lang="fr-FR" sz="2400" dirty="0" smtClean="0"/>
              <a:t>58 000 habitants en 2010</a:t>
            </a:r>
          </a:p>
          <a:p>
            <a:r>
              <a:rPr lang="fr-FR" sz="2400" dirty="0" smtClean="0"/>
              <a:t>Promouvoir Dapaong comme </a:t>
            </a:r>
            <a:r>
              <a:rPr lang="fr-FR" sz="2400" dirty="0"/>
              <a:t>ville de la paix </a:t>
            </a:r>
            <a:endParaRPr lang="fr-FR" sz="2400" dirty="0" smtClean="0"/>
          </a:p>
          <a:p>
            <a:endParaRPr lang="fr-FR" sz="2400" dirty="0" smtClean="0"/>
          </a:p>
          <a:p>
            <a:pPr marL="285750" indent="-285750">
              <a:buFontTx/>
              <a:buChar char="-"/>
            </a:pPr>
            <a:r>
              <a:rPr lang="fr-FR" sz="2400" dirty="0" smtClean="0"/>
              <a:t>Renforcer le </a:t>
            </a:r>
            <a:r>
              <a:rPr lang="fr-FR" sz="2400" dirty="0"/>
              <a:t>développement durable </a:t>
            </a:r>
            <a:r>
              <a:rPr lang="fr-FR" sz="2400" dirty="0" smtClean="0"/>
              <a:t>d’une ville dynamique et l’aider à développer son arrière-pays.</a:t>
            </a:r>
          </a:p>
          <a:p>
            <a:pPr marL="285750" indent="-285750">
              <a:buFontTx/>
              <a:buChar char="-"/>
            </a:pPr>
            <a:r>
              <a:rPr lang="fr-FR" sz="2400" dirty="0" smtClean="0"/>
              <a:t>Favoriser l’unité Nord-sud du pays et asseoir son rôle de métropole du Nord</a:t>
            </a:r>
          </a:p>
          <a:p>
            <a:pPr marL="285750" indent="-285750">
              <a:buFontTx/>
              <a:buChar char="-"/>
            </a:pPr>
            <a:r>
              <a:rPr lang="fr-FR" sz="2400" dirty="0" smtClean="0"/>
              <a:t>Donner une </a:t>
            </a:r>
            <a:r>
              <a:rPr lang="fr-FR" sz="2400" dirty="0"/>
              <a:t>image nouvelle du </a:t>
            </a:r>
            <a:r>
              <a:rPr lang="fr-FR" sz="2400" dirty="0" smtClean="0"/>
              <a:t>Togo, y </a:t>
            </a:r>
            <a:r>
              <a:rPr lang="fr-FR" sz="2400" dirty="0"/>
              <a:t>asseoir </a:t>
            </a:r>
            <a:r>
              <a:rPr lang="fr-FR" sz="2400" dirty="0" smtClean="0"/>
              <a:t>la </a:t>
            </a:r>
            <a:r>
              <a:rPr lang="fr-FR" sz="2400" dirty="0"/>
              <a:t>culture de la </a:t>
            </a:r>
            <a:r>
              <a:rPr lang="fr-FR" sz="2400" dirty="0" smtClean="0"/>
              <a:t>paix. </a:t>
            </a:r>
          </a:p>
          <a:p>
            <a:pPr marL="285750" indent="-285750">
              <a:buFontTx/>
              <a:buChar char="-"/>
            </a:pPr>
            <a:r>
              <a:rPr lang="fr-FR" sz="2400" dirty="0" smtClean="0"/>
              <a:t>Servir </a:t>
            </a:r>
            <a:r>
              <a:rPr lang="fr-FR" sz="2400" dirty="0"/>
              <a:t>les pays limitrophes du </a:t>
            </a:r>
            <a:r>
              <a:rPr lang="fr-FR" sz="2400" dirty="0" smtClean="0"/>
              <a:t>Togo. Dapaong symbolise plusieurs </a:t>
            </a:r>
            <a:r>
              <a:rPr lang="fr-FR" sz="2400" dirty="0"/>
              <a:t>problématiques qui leur sont communes et pourrait </a:t>
            </a:r>
            <a:r>
              <a:rPr lang="fr-FR" sz="2400" dirty="0" smtClean="0"/>
              <a:t>servir </a:t>
            </a:r>
            <a:r>
              <a:rPr lang="fr-FR" sz="2400" dirty="0"/>
              <a:t>de laboratoire.</a:t>
            </a:r>
          </a:p>
        </p:txBody>
      </p:sp>
    </p:spTree>
    <p:extLst>
      <p:ext uri="{BB962C8B-B14F-4D97-AF65-F5344CB8AC3E}">
        <p14:creationId xmlns:p14="http://schemas.microsoft.com/office/powerpoint/2010/main" val="410461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552" y="2083801"/>
            <a:ext cx="9693641" cy="3139321"/>
          </a:xfrm>
          <a:prstGeom prst="rect">
            <a:avLst/>
          </a:prstGeom>
        </p:spPr>
        <p:txBody>
          <a:bodyPr wrap="square">
            <a:spAutoFit/>
          </a:bodyPr>
          <a:lstStyle/>
          <a:p>
            <a:r>
              <a:rPr lang="fr-FR" dirty="0" smtClean="0"/>
              <a:t>Dapaong</a:t>
            </a:r>
            <a:r>
              <a:rPr lang="fr-FR" dirty="0"/>
              <a:t>, préfecture de </a:t>
            </a:r>
            <a:r>
              <a:rPr lang="fr-FR" dirty="0" err="1"/>
              <a:t>Tône</a:t>
            </a:r>
            <a:r>
              <a:rPr lang="fr-FR" dirty="0"/>
              <a:t> et de la région des Savanes, est handicapée par son </a:t>
            </a:r>
            <a:r>
              <a:rPr lang="fr-FR" dirty="0" smtClean="0"/>
              <a:t>isolement à l’extrême nord d’un Togo tout en longueur. Problématique de ville excentrée, aux marges dans une région frontalière, éloignée de la </a:t>
            </a:r>
            <a:r>
              <a:rPr lang="fr-FR" dirty="0"/>
              <a:t>métropoles et du développement central. </a:t>
            </a:r>
            <a:endParaRPr lang="fr-FR" dirty="0" smtClean="0"/>
          </a:p>
          <a:p>
            <a:endParaRPr lang="fr-FR" dirty="0"/>
          </a:p>
          <a:p>
            <a:r>
              <a:rPr lang="fr-FR" dirty="0" smtClean="0"/>
              <a:t>Comment transformer le handicap en atout ? Dans l’Etat-nation togolais, Dapaong est isolée. Dans son espace régional, </a:t>
            </a:r>
            <a:r>
              <a:rPr lang="fr-FR" dirty="0"/>
              <a:t>sa position de ville frontière en fait un carrefour stratégique au Nord du Togo, sur un axe routier international. Elle se situe non loin des frontières </a:t>
            </a:r>
            <a:r>
              <a:rPr lang="fr-FR" dirty="0" smtClean="0"/>
              <a:t>avec le  </a:t>
            </a:r>
            <a:r>
              <a:rPr lang="fr-FR" dirty="0"/>
              <a:t>Ghana, </a:t>
            </a:r>
            <a:r>
              <a:rPr lang="fr-FR" dirty="0" smtClean="0"/>
              <a:t>le Burkina </a:t>
            </a:r>
            <a:r>
              <a:rPr lang="fr-FR" dirty="0"/>
              <a:t>Faso, </a:t>
            </a:r>
            <a:r>
              <a:rPr lang="fr-FR" dirty="0" smtClean="0"/>
              <a:t>le </a:t>
            </a:r>
            <a:r>
              <a:rPr lang="fr-FR" dirty="0"/>
              <a:t>Bénin </a:t>
            </a:r>
            <a:r>
              <a:rPr lang="fr-FR" dirty="0" smtClean="0"/>
              <a:t>le </a:t>
            </a:r>
            <a:r>
              <a:rPr lang="fr-FR" dirty="0"/>
              <a:t>Niger. La route N°1 qui la traverse n’est pas seulement l’axe routier stratégique de tout le Togo, mais il a une fonction régionale vitale pour le transport des biens et des personnes entre la capitale Lomé et les capitales deux pays voisins enclavés, le Niger et le Burkina Faso.</a:t>
            </a:r>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131224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vocation de trait d’union</a:t>
            </a:r>
            <a:endParaRPr lang="fr-FR" dirty="0"/>
          </a:p>
        </p:txBody>
      </p:sp>
      <p:pic>
        <p:nvPicPr>
          <p:cNvPr id="2050" name="Picture 2" descr="Le monument de l'Union - Dapaong - Togo"/>
          <p:cNvPicPr>
            <a:picLocks noChangeAspect="1" noChangeArrowheads="1"/>
          </p:cNvPicPr>
          <p:nvPr/>
        </p:nvPicPr>
        <p:blipFill rotWithShape="1">
          <a:blip r:embed="rId2">
            <a:extLst>
              <a:ext uri="{28A0092B-C50C-407E-A947-70E740481C1C}">
                <a14:useLocalDpi xmlns:a14="http://schemas.microsoft.com/office/drawing/2010/main" val="0"/>
              </a:ext>
            </a:extLst>
          </a:blip>
          <a:srcRect l="12125"/>
          <a:stretch/>
        </p:blipFill>
        <p:spPr bwMode="auto">
          <a:xfrm>
            <a:off x="464695" y="2268538"/>
            <a:ext cx="4058609" cy="3082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695" y="5535140"/>
            <a:ext cx="4170868" cy="923330"/>
          </a:xfrm>
          <a:prstGeom prst="rect">
            <a:avLst/>
          </a:prstGeom>
        </p:spPr>
        <p:txBody>
          <a:bodyPr wrap="square">
            <a:spAutoFit/>
          </a:bodyPr>
          <a:lstStyle/>
          <a:p>
            <a:r>
              <a:rPr lang="fr-FR" dirty="0"/>
              <a:t>Le monument de l'Union </a:t>
            </a:r>
          </a:p>
          <a:p>
            <a:r>
              <a:rPr lang="fr-FR" dirty="0" smtClean="0"/>
              <a:t>Typique du style de Paul </a:t>
            </a:r>
            <a:r>
              <a:rPr lang="fr-FR" dirty="0" err="1" smtClean="0"/>
              <a:t>Ahyi</a:t>
            </a:r>
            <a:endParaRPr lang="fr-FR" dirty="0" smtClean="0"/>
          </a:p>
          <a:p>
            <a:r>
              <a:rPr lang="fr-FR" dirty="0" smtClean="0"/>
              <a:t>Artiste </a:t>
            </a:r>
            <a:r>
              <a:rPr lang="fr-FR" smtClean="0"/>
              <a:t>de paix de l’UNESCO 2009 </a:t>
            </a:r>
            <a:endParaRPr lang="fr-FR" dirty="0"/>
          </a:p>
        </p:txBody>
      </p:sp>
      <p:pic>
        <p:nvPicPr>
          <p:cNvPr id="2052" name="Picture 4" descr="Monument de Dapao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057" b="12298"/>
          <a:stretch/>
        </p:blipFill>
        <p:spPr bwMode="auto">
          <a:xfrm>
            <a:off x="464695" y="2268538"/>
            <a:ext cx="4170868" cy="32666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atue de l'Independance, Dapaong, T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705" y="2584254"/>
            <a:ext cx="3513560" cy="26351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21705" y="5535140"/>
            <a:ext cx="4170868" cy="646331"/>
          </a:xfrm>
          <a:prstGeom prst="rect">
            <a:avLst/>
          </a:prstGeom>
        </p:spPr>
        <p:txBody>
          <a:bodyPr wrap="square">
            <a:spAutoFit/>
          </a:bodyPr>
          <a:lstStyle/>
          <a:p>
            <a:r>
              <a:rPr lang="fr-FR" dirty="0" smtClean="0"/>
              <a:t>Statue de l’indépendance </a:t>
            </a:r>
          </a:p>
          <a:p>
            <a:r>
              <a:rPr lang="fr-FR" dirty="0" smtClean="0"/>
              <a:t>(ou de l’interdépendance ?)</a:t>
            </a:r>
            <a:endParaRPr lang="fr-FR" dirty="0"/>
          </a:p>
        </p:txBody>
      </p:sp>
      <p:pic>
        <p:nvPicPr>
          <p:cNvPr id="10" name="Picture 7" descr="Maternite Dapaong, Togo">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76" r="14930"/>
          <a:stretch/>
        </p:blipFill>
        <p:spPr bwMode="auto">
          <a:xfrm>
            <a:off x="9039068" y="2290395"/>
            <a:ext cx="2911356" cy="324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5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e depuis Niamey, Niger pour Dapaong, T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355" y="377953"/>
            <a:ext cx="5286375" cy="190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05625" y="2304405"/>
            <a:ext cx="4257897" cy="461665"/>
          </a:xfrm>
          <a:prstGeom prst="rect">
            <a:avLst/>
          </a:prstGeom>
        </p:spPr>
        <p:txBody>
          <a:bodyPr wrap="none">
            <a:spAutoFit/>
          </a:bodyPr>
          <a:lstStyle/>
          <a:p>
            <a:r>
              <a:rPr lang="pt-BR" sz="2400" b="1" dirty="0"/>
              <a:t>6 h 52 min</a:t>
            </a:r>
            <a:r>
              <a:rPr lang="pt-BR" sz="2400" dirty="0"/>
              <a:t> (452,8 km) via N6</a:t>
            </a:r>
            <a:endParaRPr lang="fr-FR" sz="2400" dirty="0"/>
          </a:p>
        </p:txBody>
      </p:sp>
      <p:pic>
        <p:nvPicPr>
          <p:cNvPr id="1028" name="Picture 4" descr="Carte depuis Ouagadougou, Burkina Faso pour Dapaong, T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45" y="399405"/>
            <a:ext cx="5286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2645" y="2387170"/>
            <a:ext cx="4374916" cy="461665"/>
          </a:xfrm>
          <a:prstGeom prst="rect">
            <a:avLst/>
          </a:prstGeom>
        </p:spPr>
        <p:txBody>
          <a:bodyPr wrap="none">
            <a:spAutoFit/>
          </a:bodyPr>
          <a:lstStyle/>
          <a:p>
            <a:pPr lvl="0" defTabSz="914400" eaLnBrk="0" fontAlgn="ctr" hangingPunct="0">
              <a:spcBef>
                <a:spcPct val="0"/>
              </a:spcBef>
              <a:spcAft>
                <a:spcPct val="0"/>
              </a:spcAft>
            </a:pPr>
            <a:r>
              <a:rPr lang="fr-FR" sz="2400" b="1" dirty="0">
                <a:latin typeface="Arial" pitchFamily="34" charset="0"/>
                <a:cs typeface="Arial" pitchFamily="34" charset="0"/>
              </a:rPr>
              <a:t>4 h 57 min</a:t>
            </a:r>
            <a:r>
              <a:rPr lang="fr-FR" sz="2400" dirty="0">
                <a:latin typeface="Arial" pitchFamily="34" charset="0"/>
                <a:cs typeface="Arial" pitchFamily="34" charset="0"/>
              </a:rPr>
              <a:t> (323,5 km) via N17</a:t>
            </a:r>
          </a:p>
        </p:txBody>
      </p:sp>
      <p:pic>
        <p:nvPicPr>
          <p:cNvPr id="1030" name="Picture 6" descr="Carte depuis Bolgatanga, Ghana pour Dapaong, T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45" y="3840683"/>
            <a:ext cx="5286375" cy="1905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2645" y="5972543"/>
            <a:ext cx="5219699" cy="369332"/>
          </a:xfrm>
          <a:prstGeom prst="rect">
            <a:avLst/>
          </a:prstGeom>
        </p:spPr>
        <p:txBody>
          <a:bodyPr wrap="none">
            <a:spAutoFit/>
          </a:bodyPr>
          <a:lstStyle/>
          <a:p>
            <a:r>
              <a:rPr lang="sv-SE" b="1" dirty="0"/>
              <a:t>3 h 27 min</a:t>
            </a:r>
            <a:r>
              <a:rPr lang="sv-SE" dirty="0"/>
              <a:t> (153,0 km) via Zebilla-Bolgatanga Rd</a:t>
            </a:r>
            <a:endParaRPr lang="fr-FR" dirty="0"/>
          </a:p>
        </p:txBody>
      </p:sp>
      <p:pic>
        <p:nvPicPr>
          <p:cNvPr id="1032" name="Picture 8" descr="Carte depuis Natitinqou, Bénin pour Dapaong, T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6355" y="3840682"/>
            <a:ext cx="5286375" cy="1905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86355" y="5972543"/>
            <a:ext cx="3098925" cy="369332"/>
          </a:xfrm>
          <a:prstGeom prst="rect">
            <a:avLst/>
          </a:prstGeom>
        </p:spPr>
        <p:txBody>
          <a:bodyPr wrap="none">
            <a:spAutoFit/>
          </a:bodyPr>
          <a:lstStyle/>
          <a:p>
            <a:r>
              <a:rPr lang="pt-BR" b="1" dirty="0"/>
              <a:t>3 h 5 min</a:t>
            </a:r>
            <a:r>
              <a:rPr lang="pt-BR" dirty="0"/>
              <a:t> (202,4 km) via N1</a:t>
            </a:r>
            <a:endParaRPr lang="fr-FR" dirty="0"/>
          </a:p>
        </p:txBody>
      </p:sp>
    </p:spTree>
    <p:extLst>
      <p:ext uri="{BB962C8B-B14F-4D97-AF65-F5344CB8AC3E}">
        <p14:creationId xmlns:p14="http://schemas.microsoft.com/office/powerpoint/2010/main" val="3752314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Enclavement et désenclavement</a:t>
            </a:r>
            <a:endParaRPr lang="fr-FR" dirty="0"/>
          </a:p>
        </p:txBody>
      </p:sp>
      <p:sp>
        <p:nvSpPr>
          <p:cNvPr id="3" name="Rectangle 2"/>
          <p:cNvSpPr/>
          <p:nvPr/>
        </p:nvSpPr>
        <p:spPr>
          <a:xfrm>
            <a:off x="619593" y="2144790"/>
            <a:ext cx="9738610" cy="3970318"/>
          </a:xfrm>
          <a:prstGeom prst="rect">
            <a:avLst/>
          </a:prstGeom>
        </p:spPr>
        <p:txBody>
          <a:bodyPr wrap="square">
            <a:spAutoFit/>
          </a:bodyPr>
          <a:lstStyle/>
          <a:p>
            <a:r>
              <a:rPr lang="fr-FR" dirty="0"/>
              <a:t>E</a:t>
            </a:r>
            <a:r>
              <a:rPr lang="fr-FR" dirty="0" smtClean="0"/>
              <a:t>nclavement  = « absence d'accès au marché dans un espace donné » (Dictionnaire </a:t>
            </a:r>
            <a:r>
              <a:rPr lang="fr-FR" dirty="0"/>
              <a:t>de Géographie de Pierre </a:t>
            </a:r>
            <a:r>
              <a:rPr lang="fr-FR" dirty="0" smtClean="0"/>
              <a:t>George)</a:t>
            </a:r>
          </a:p>
          <a:p>
            <a:r>
              <a:rPr lang="fr-FR" dirty="0" smtClean="0"/>
              <a:t>« Absence de desserte, de moyens de communications donnant à la zone considérée l'égalité des chances sur le marché d'un espace donné »</a:t>
            </a:r>
          </a:p>
          <a:p>
            <a:r>
              <a:rPr lang="fr-FR" dirty="0" smtClean="0"/>
              <a:t> </a:t>
            </a:r>
            <a:endParaRPr lang="fr-FR" dirty="0"/>
          </a:p>
          <a:p>
            <a:r>
              <a:rPr lang="fr-FR" dirty="0" smtClean="0"/>
              <a:t>Etat, région enclavés</a:t>
            </a:r>
            <a:r>
              <a:rPr lang="fr-FR" dirty="0"/>
              <a:t> </a:t>
            </a:r>
            <a:r>
              <a:rPr lang="fr-FR" dirty="0" smtClean="0"/>
              <a:t>= mal reliés à aux voies de communications principales </a:t>
            </a:r>
          </a:p>
          <a:p>
            <a:r>
              <a:rPr lang="fr-FR" dirty="0"/>
              <a:t>E</a:t>
            </a:r>
            <a:r>
              <a:rPr lang="fr-FR" dirty="0" smtClean="0"/>
              <a:t>nclavement naturel (obstacles physiques, éloignement, isolement), économique (prix de transports prohibitifs), politico-ethnique, culturel</a:t>
            </a:r>
          </a:p>
          <a:p>
            <a:endParaRPr lang="fr-FR" dirty="0"/>
          </a:p>
          <a:p>
            <a:r>
              <a:rPr lang="fr-FR" dirty="0"/>
              <a:t>Le désenclavement </a:t>
            </a:r>
            <a:r>
              <a:rPr lang="fr-FR" dirty="0" smtClean="0"/>
              <a:t>commence avec le bitumage </a:t>
            </a:r>
            <a:r>
              <a:rPr lang="fr-FR" dirty="0"/>
              <a:t>de la route en 1979.  Il comporte deux volets:</a:t>
            </a:r>
          </a:p>
          <a:p>
            <a:r>
              <a:rPr lang="fr-FR" dirty="0"/>
              <a:t>- </a:t>
            </a:r>
            <a:r>
              <a:rPr lang="fr-FR" dirty="0" smtClean="0"/>
              <a:t>Faciliter la </a:t>
            </a:r>
            <a:r>
              <a:rPr lang="fr-FR" dirty="0"/>
              <a:t>liaison </a:t>
            </a:r>
            <a:r>
              <a:rPr lang="fr-FR" dirty="0" smtClean="0"/>
              <a:t>nord-sud (Lomé-Dapaong) en </a:t>
            </a:r>
            <a:r>
              <a:rPr lang="fr-FR" dirty="0"/>
              <a:t>rompant l'isolement de Dapaong et de sa région;</a:t>
            </a:r>
          </a:p>
          <a:p>
            <a:r>
              <a:rPr lang="fr-FR" dirty="0"/>
              <a:t>- </a:t>
            </a:r>
            <a:r>
              <a:rPr lang="fr-FR" dirty="0" smtClean="0"/>
              <a:t>Développer les relations </a:t>
            </a:r>
            <a:r>
              <a:rPr lang="fr-FR" dirty="0"/>
              <a:t>entre </a:t>
            </a:r>
            <a:r>
              <a:rPr lang="fr-FR" dirty="0" smtClean="0"/>
              <a:t>Dapaong et </a:t>
            </a:r>
            <a:r>
              <a:rPr lang="fr-FR" dirty="0"/>
              <a:t>son arrière-pays. </a:t>
            </a:r>
          </a:p>
        </p:txBody>
      </p:sp>
    </p:spTree>
    <p:extLst>
      <p:ext uri="{BB962C8B-B14F-4D97-AF65-F5344CB8AC3E}">
        <p14:creationId xmlns:p14="http://schemas.microsoft.com/office/powerpoint/2010/main" val="243579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0"/>
            <a:ext cx="9613900" cy="734518"/>
          </a:xfrm>
        </p:spPr>
        <p:txBody>
          <a:bodyPr/>
          <a:lstStyle/>
          <a:p>
            <a:pPr lvl="0"/>
            <a:r>
              <a:rPr lang="fr-FR" dirty="0"/>
              <a:t>Vivre pour les autres (intégration</a:t>
            </a:r>
            <a:r>
              <a:rPr lang="fr-FR" dirty="0" smtClean="0"/>
              <a:t>)</a:t>
            </a:r>
            <a:endParaRPr lang="fr-FR" dirty="0"/>
          </a:p>
        </p:txBody>
      </p:sp>
      <p:grpSp>
        <p:nvGrpSpPr>
          <p:cNvPr id="3" name="Diagramme 3"/>
          <p:cNvGrpSpPr/>
          <p:nvPr/>
        </p:nvGrpSpPr>
        <p:grpSpPr>
          <a:xfrm>
            <a:off x="164892" y="839449"/>
            <a:ext cx="6552301" cy="5948206"/>
            <a:chOff x="30744" y="839458"/>
            <a:chExt cx="6552301" cy="5948206"/>
          </a:xfrm>
        </p:grpSpPr>
        <p:sp>
          <p:nvSpPr>
            <p:cNvPr id="4" name="Forme libre 3"/>
            <p:cNvSpPr/>
            <p:nvPr/>
          </p:nvSpPr>
          <p:spPr>
            <a:xfrm>
              <a:off x="30744" y="839458"/>
              <a:ext cx="6552301" cy="5948206"/>
            </a:xfrm>
            <a:custGeom>
              <a:avLst/>
              <a:gdLst>
                <a:gd name="f0" fmla="val 10800000"/>
                <a:gd name="f1" fmla="val 5400000"/>
                <a:gd name="f2" fmla="val 180"/>
                <a:gd name="f3" fmla="val w"/>
                <a:gd name="f4" fmla="val h"/>
                <a:gd name="f5" fmla="val 0"/>
                <a:gd name="f6" fmla="val 4857261"/>
                <a:gd name="f7" fmla="val 2428631"/>
                <a:gd name="f8" fmla="val 1087335"/>
                <a:gd name="f9" fmla="val 3769927"/>
                <a:gd name="f10" fmla="val 4857262"/>
                <a:gd name="f11" fmla="+- 0 0 -90"/>
                <a:gd name="f12" fmla="*/ f3 1 4857261"/>
                <a:gd name="f13" fmla="*/ f4 1 4857261"/>
                <a:gd name="f14" fmla="val f5"/>
                <a:gd name="f15" fmla="val f6"/>
                <a:gd name="f16" fmla="*/ f11 f0 1"/>
                <a:gd name="f17" fmla="+- f15 0 f14"/>
                <a:gd name="f18" fmla="*/ f16 1 f2"/>
                <a:gd name="f19" fmla="*/ f17 1 4857261"/>
                <a:gd name="f20" fmla="*/ 0 f17 1"/>
                <a:gd name="f21" fmla="*/ 2428631 f17 1"/>
                <a:gd name="f22" fmla="*/ 4857262 f17 1"/>
                <a:gd name="f23" fmla="+- f18 0 f1"/>
                <a:gd name="f24" fmla="*/ f20 1 4857261"/>
                <a:gd name="f25" fmla="*/ f21 1 4857261"/>
                <a:gd name="f26" fmla="*/ f22 1 4857261"/>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4857261" h="4857261">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5D739A"/>
            </a:solidFill>
            <a:ln w="19046">
              <a:solidFill>
                <a:srgbClr val="FFFFFF"/>
              </a:solidFill>
              <a:prstDash val="solid"/>
            </a:ln>
          </p:spPr>
          <p:txBody>
            <a:bodyPr vert="horz" wrap="square" lIns="1688585" tIns="413546" rIns="1688585" bIns="4299362" anchor="ctr" anchorCtr="1"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smtClean="0">
                  <a:solidFill>
                    <a:srgbClr val="FFFFFF"/>
                  </a:solidFill>
                  <a:uFillTx/>
                  <a:latin typeface="Trebuchet MS"/>
                </a:rPr>
                <a:t>Afrique</a:t>
              </a:r>
              <a:endParaRPr lang="fr-FR" sz="2400" b="1" i="0" u="none" strike="noStrike" kern="1200" cap="none" spc="0" baseline="0" dirty="0">
                <a:solidFill>
                  <a:srgbClr val="FFFFFF"/>
                </a:solidFill>
                <a:uFillTx/>
                <a:latin typeface="Trebuchet MS"/>
              </a:endParaRPr>
            </a:p>
          </p:txBody>
        </p:sp>
        <p:sp>
          <p:nvSpPr>
            <p:cNvPr id="5" name="Forme libre 4"/>
            <p:cNvSpPr/>
            <p:nvPr/>
          </p:nvSpPr>
          <p:spPr>
            <a:xfrm>
              <a:off x="1227444" y="2188573"/>
              <a:ext cx="4128671" cy="4599091"/>
            </a:xfrm>
            <a:custGeom>
              <a:avLst/>
              <a:gdLst>
                <a:gd name="f0" fmla="val 10800000"/>
                <a:gd name="f1" fmla="val 5400000"/>
                <a:gd name="f2" fmla="val 180"/>
                <a:gd name="f3" fmla="val w"/>
                <a:gd name="f4" fmla="val h"/>
                <a:gd name="f5" fmla="val 0"/>
                <a:gd name="f6" fmla="val 4128672"/>
                <a:gd name="f7" fmla="val 2064336"/>
                <a:gd name="f8" fmla="val 924235"/>
                <a:gd name="f9" fmla="val 3204437"/>
                <a:gd name="f10" fmla="+- 0 0 -90"/>
                <a:gd name="f11" fmla="*/ f3 1 4128672"/>
                <a:gd name="f12" fmla="*/ f4 1 4128672"/>
                <a:gd name="f13" fmla="val f5"/>
                <a:gd name="f14" fmla="val f6"/>
                <a:gd name="f15" fmla="*/ f10 f0 1"/>
                <a:gd name="f16" fmla="+- f14 0 f13"/>
                <a:gd name="f17" fmla="*/ f15 1 f2"/>
                <a:gd name="f18" fmla="*/ f16 1 4128672"/>
                <a:gd name="f19" fmla="*/ 0 f16 1"/>
                <a:gd name="f20" fmla="*/ 2064336 f16 1"/>
                <a:gd name="f21" fmla="*/ 4128672 f16 1"/>
                <a:gd name="f22" fmla="+- f17 0 f1"/>
                <a:gd name="f23" fmla="*/ f19 1 4128672"/>
                <a:gd name="f24" fmla="*/ f20 1 4128672"/>
                <a:gd name="f25" fmla="*/ f21 1 4128672"/>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4128672" h="4128672">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5E7BA1"/>
            </a:solidFill>
            <a:ln w="19046">
              <a:solidFill>
                <a:srgbClr val="FFFFFF"/>
              </a:solidFill>
              <a:prstDash val="solid"/>
            </a:ln>
          </p:spPr>
          <p:txBody>
            <a:bodyPr vert="horz" wrap="square" lIns="1302105" tIns="365412" rIns="1302105" bIns="3544488"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smtClean="0">
                  <a:solidFill>
                    <a:srgbClr val="FFFFFF"/>
                  </a:solidFill>
                  <a:uFillTx/>
                  <a:latin typeface="Trebuchet MS"/>
                </a:rPr>
                <a:t>Afrique </a:t>
              </a:r>
              <a:r>
                <a:rPr lang="fr-FR" sz="1800" b="1" i="0" u="none" strike="noStrike" kern="1200" cap="none" spc="0" baseline="0" dirty="0" smtClean="0">
                  <a:solidFill>
                    <a:srgbClr val="FFFFFF"/>
                  </a:solidFill>
                  <a:uFillTx/>
                  <a:latin typeface="Trebuchet MS"/>
                </a:rPr>
                <a:t>de l’Ouest</a:t>
              </a:r>
              <a:endParaRPr lang="fr-FR" sz="1800" b="1" i="0" u="none" strike="noStrike" kern="1200" cap="none" spc="0" baseline="0" dirty="0">
                <a:solidFill>
                  <a:srgbClr val="FFFFFF"/>
                </a:solidFill>
                <a:uFillTx/>
                <a:latin typeface="Trebuchet MS"/>
              </a:endParaRPr>
            </a:p>
          </p:txBody>
        </p:sp>
        <p:sp>
          <p:nvSpPr>
            <p:cNvPr id="6" name="Forme libre 5"/>
            <p:cNvSpPr/>
            <p:nvPr/>
          </p:nvSpPr>
          <p:spPr>
            <a:xfrm>
              <a:off x="1591732" y="3387577"/>
              <a:ext cx="3400086" cy="3400086"/>
            </a:xfrm>
            <a:custGeom>
              <a:avLst/>
              <a:gdLst>
                <a:gd name="f0" fmla="val 10800000"/>
                <a:gd name="f1" fmla="val 5400000"/>
                <a:gd name="f2" fmla="val 180"/>
                <a:gd name="f3" fmla="val w"/>
                <a:gd name="f4" fmla="val h"/>
                <a:gd name="f5" fmla="val 0"/>
                <a:gd name="f6" fmla="val 3400083"/>
                <a:gd name="f7" fmla="val 1700042"/>
                <a:gd name="f8" fmla="val 761135"/>
                <a:gd name="f9" fmla="val 2638949"/>
                <a:gd name="f10" fmla="val 3400084"/>
                <a:gd name="f11" fmla="+- 0 0 -90"/>
                <a:gd name="f12" fmla="*/ f3 1 3400083"/>
                <a:gd name="f13" fmla="*/ f4 1 3400083"/>
                <a:gd name="f14" fmla="val f5"/>
                <a:gd name="f15" fmla="val f6"/>
                <a:gd name="f16" fmla="*/ f11 f0 1"/>
                <a:gd name="f17" fmla="+- f15 0 f14"/>
                <a:gd name="f18" fmla="*/ f16 1 f2"/>
                <a:gd name="f19" fmla="*/ f17 1 3400083"/>
                <a:gd name="f20" fmla="*/ 0 f17 1"/>
                <a:gd name="f21" fmla="*/ 1700042 f17 1"/>
                <a:gd name="f22" fmla="*/ 3400084 f17 1"/>
                <a:gd name="f23" fmla="+- f18 0 f1"/>
                <a:gd name="f24" fmla="*/ f20 1 3400083"/>
                <a:gd name="f25" fmla="*/ f21 1 3400083"/>
                <a:gd name="f26" fmla="*/ f22 1 3400083"/>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3400083" h="340008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6284A6"/>
            </a:solidFill>
            <a:ln w="19046">
              <a:solidFill>
                <a:srgbClr val="FFFFFF"/>
              </a:solidFill>
              <a:prstDash val="solid"/>
            </a:ln>
          </p:spPr>
          <p:txBody>
            <a:bodyPr vert="horz" wrap="square" lIns="948287" tIns="362623" rIns="948287" bIns="2824279"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1" dirty="0" smtClean="0">
                  <a:solidFill>
                    <a:srgbClr val="FFFFFF"/>
                  </a:solidFill>
                  <a:latin typeface="Trebuchet MS"/>
                </a:rPr>
                <a:t>T</a:t>
              </a:r>
              <a:r>
                <a:rPr lang="fr-FR" sz="1800" b="1" i="0" u="none" strike="noStrike" kern="1200" cap="none" spc="0" baseline="0" dirty="0" smtClean="0">
                  <a:solidFill>
                    <a:srgbClr val="FFFFFF"/>
                  </a:solidFill>
                  <a:uFillTx/>
                  <a:latin typeface="Trebuchet MS"/>
                </a:rPr>
                <a:t>ogo</a:t>
              </a:r>
              <a:endParaRPr lang="fr-FR" sz="1700" b="1" i="0" u="none" strike="noStrike" kern="1200" cap="none" spc="0" baseline="0" dirty="0">
                <a:solidFill>
                  <a:srgbClr val="FFFFFF"/>
                </a:solidFill>
                <a:uFillTx/>
                <a:latin typeface="Trebuchet MS"/>
              </a:endParaRPr>
            </a:p>
          </p:txBody>
        </p:sp>
        <p:sp>
          <p:nvSpPr>
            <p:cNvPr id="7" name="Forme libre 6"/>
            <p:cNvSpPr/>
            <p:nvPr/>
          </p:nvSpPr>
          <p:spPr>
            <a:xfrm>
              <a:off x="2052736" y="4116162"/>
              <a:ext cx="2671492" cy="2671492"/>
            </a:xfrm>
            <a:custGeom>
              <a:avLst/>
              <a:gdLst>
                <a:gd name="f0" fmla="val 10800000"/>
                <a:gd name="f1" fmla="val 5400000"/>
                <a:gd name="f2" fmla="val 180"/>
                <a:gd name="f3" fmla="val w"/>
                <a:gd name="f4" fmla="val h"/>
                <a:gd name="f5" fmla="val 0"/>
                <a:gd name="f6" fmla="val 2671494"/>
                <a:gd name="f7" fmla="val 1335747"/>
                <a:gd name="f8" fmla="val 598034"/>
                <a:gd name="f9" fmla="val 2073460"/>
                <a:gd name="f10" fmla="+- 0 0 -90"/>
                <a:gd name="f11" fmla="*/ f3 1 2671494"/>
                <a:gd name="f12" fmla="*/ f4 1 2671494"/>
                <a:gd name="f13" fmla="val f5"/>
                <a:gd name="f14" fmla="val f6"/>
                <a:gd name="f15" fmla="*/ f10 f0 1"/>
                <a:gd name="f16" fmla="+- f14 0 f13"/>
                <a:gd name="f17" fmla="*/ f15 1 f2"/>
                <a:gd name="f18" fmla="*/ f16 1 2671494"/>
                <a:gd name="f19" fmla="*/ 0 f16 1"/>
                <a:gd name="f20" fmla="*/ 1335747 f16 1"/>
                <a:gd name="f21" fmla="*/ 2671494 f16 1"/>
                <a:gd name="f22" fmla="+- f17 0 f1"/>
                <a:gd name="f23" fmla="*/ f19 1 2671494"/>
                <a:gd name="f24" fmla="*/ f20 1 2671494"/>
                <a:gd name="f25" fmla="*/ f21 1 267149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2671494" h="267149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658EAA"/>
            </a:solidFill>
            <a:ln w="19046">
              <a:solidFill>
                <a:srgbClr val="FFFFFF"/>
              </a:solidFill>
              <a:prstDash val="solid"/>
            </a:ln>
          </p:spPr>
          <p:txBody>
            <a:bodyPr vert="horz" wrap="square" lIns="735351" tIns="361343" rIns="735351" bIns="2071097" anchor="ctr" anchorCtr="1" compatLnSpc="1"/>
            <a:lstStyle/>
            <a:p>
              <a:pPr marL="0" marR="0" lvl="0" indent="0"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fr-FR" sz="1700" b="0" i="0" u="none" strike="noStrike" kern="1200" cap="none" spc="0" baseline="0" dirty="0" smtClean="0">
                <a:solidFill>
                  <a:srgbClr val="FFFFFF"/>
                </a:solidFill>
                <a:uFillTx/>
                <a:latin typeface="Trebuchet MS"/>
              </a:endParaRPr>
            </a:p>
            <a:p>
              <a:pPr marL="0" marR="0" lvl="0" indent="0"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fr-FR" sz="1700" b="0" i="0" u="none" strike="noStrike" kern="1200" cap="none" spc="0" baseline="0" dirty="0" smtClean="0">
                  <a:solidFill>
                    <a:srgbClr val="FFFFFF"/>
                  </a:solidFill>
                  <a:uFillTx/>
                  <a:latin typeface="Trebuchet MS"/>
                </a:rPr>
                <a:t>Savanes</a:t>
              </a:r>
              <a:endParaRPr lang="fr-FR" sz="1700" b="0" i="0" u="none" strike="noStrike" kern="1200" cap="none" spc="0" baseline="0" dirty="0">
                <a:solidFill>
                  <a:srgbClr val="FFFFFF"/>
                </a:solidFill>
                <a:uFillTx/>
                <a:latin typeface="Trebuchet MS"/>
              </a:endParaRPr>
            </a:p>
          </p:txBody>
        </p:sp>
        <p:sp>
          <p:nvSpPr>
            <p:cNvPr id="8" name="Forme libre 7"/>
            <p:cNvSpPr/>
            <p:nvPr/>
          </p:nvSpPr>
          <p:spPr>
            <a:xfrm>
              <a:off x="2553445" y="5261548"/>
              <a:ext cx="1476668" cy="1526115"/>
            </a:xfrm>
            <a:custGeom>
              <a:avLst/>
              <a:gdLst>
                <a:gd name="f0" fmla="val 10800000"/>
                <a:gd name="f1" fmla="val 5400000"/>
                <a:gd name="f2" fmla="val 180"/>
                <a:gd name="f3" fmla="val w"/>
                <a:gd name="f4" fmla="val h"/>
                <a:gd name="f5" fmla="val 0"/>
                <a:gd name="f6" fmla="val 1942904"/>
                <a:gd name="f7" fmla="val 971452"/>
                <a:gd name="f8" fmla="val 434934"/>
                <a:gd name="f9" fmla="val 1507970"/>
                <a:gd name="f10" fmla="+- 0 0 -90"/>
                <a:gd name="f11" fmla="*/ f3 1 1942904"/>
                <a:gd name="f12" fmla="*/ f4 1 1942904"/>
                <a:gd name="f13" fmla="val f5"/>
                <a:gd name="f14" fmla="val f6"/>
                <a:gd name="f15" fmla="*/ f10 f0 1"/>
                <a:gd name="f16" fmla="+- f14 0 f13"/>
                <a:gd name="f17" fmla="*/ f15 1 f2"/>
                <a:gd name="f18" fmla="*/ f16 1 1942904"/>
                <a:gd name="f19" fmla="*/ 0 f16 1"/>
                <a:gd name="f20" fmla="*/ 971452 f16 1"/>
                <a:gd name="f21" fmla="*/ 1942904 f16 1"/>
                <a:gd name="f22" fmla="+- f17 0 f1"/>
                <a:gd name="f23" fmla="*/ f19 1 1942904"/>
                <a:gd name="f24" fmla="*/ f20 1 1942904"/>
                <a:gd name="f25" fmla="*/ f21 1 194290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1942904" h="194290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6997AF"/>
            </a:solidFill>
            <a:ln w="19046">
              <a:solidFill>
                <a:srgbClr val="FFFFFF"/>
              </a:solidFill>
              <a:prstDash val="solid"/>
            </a:ln>
          </p:spPr>
          <p:txBody>
            <a:bodyPr vert="horz" wrap="square" lIns="405435" tIns="606631" rIns="405435" bIns="606631" anchor="ctr" anchorCtr="1" compatLnSpc="1"/>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fr-FR" sz="1200" b="0" i="0" u="none" strike="noStrike" kern="1200" cap="none" spc="0" baseline="0" dirty="0" smtClean="0">
                  <a:solidFill>
                    <a:srgbClr val="FFFFFF"/>
                  </a:solidFill>
                  <a:uFillTx/>
                  <a:latin typeface="Trebuchet MS"/>
                </a:rPr>
                <a:t>Dapaong</a:t>
              </a:r>
              <a:endParaRPr lang="fr-FR" sz="1200" b="0" i="0" u="none" strike="noStrike" kern="1200" cap="none" spc="0" baseline="0" dirty="0">
                <a:solidFill>
                  <a:srgbClr val="FFFFFF"/>
                </a:solidFill>
                <a:uFillTx/>
                <a:latin typeface="Trebuchet MS"/>
              </a:endParaRPr>
            </a:p>
          </p:txBody>
        </p:sp>
      </p:grpSp>
      <p:sp>
        <p:nvSpPr>
          <p:cNvPr id="10" name="Rectangle 9"/>
          <p:cNvSpPr/>
          <p:nvPr/>
        </p:nvSpPr>
        <p:spPr>
          <a:xfrm>
            <a:off x="7061967" y="5682964"/>
            <a:ext cx="4690321" cy="840230"/>
          </a:xfrm>
          <a:prstGeom prst="rect">
            <a:avLst/>
          </a:prstGeom>
        </p:spPr>
        <p:txBody>
          <a:bodyPr wrap="square">
            <a:spAutoFit/>
          </a:bodyPr>
          <a:lstStyle/>
          <a:p>
            <a:pPr lvl="0" algn="ctr" defTabSz="755651">
              <a:lnSpc>
                <a:spcPct val="90000"/>
              </a:lnSpc>
              <a:spcAft>
                <a:spcPts val="700"/>
              </a:spcAft>
              <a:defRPr sz="1800" b="0" i="0" u="none" strike="noStrike" kern="0" cap="none" spc="0" baseline="0">
                <a:solidFill>
                  <a:srgbClr val="000000"/>
                </a:solidFill>
                <a:uFillTx/>
              </a:defRPr>
            </a:pPr>
            <a:r>
              <a:rPr lang="fr-FR" dirty="0" smtClean="0">
                <a:solidFill>
                  <a:srgbClr val="FFFFFF"/>
                </a:solidFill>
              </a:rPr>
              <a:t>Le meilleur des valeurs togolaises au service de la région, du pays et de l’Afrique de l’Ouest)</a:t>
            </a:r>
            <a:endParaRPr lang="fr-FR" dirty="0">
              <a:solidFill>
                <a:srgbClr val="FFFFFF"/>
              </a:solidFill>
            </a:endParaRPr>
          </a:p>
        </p:txBody>
      </p:sp>
      <p:sp>
        <p:nvSpPr>
          <p:cNvPr id="9" name="Flèche vers le bas 8"/>
          <p:cNvSpPr/>
          <p:nvPr/>
        </p:nvSpPr>
        <p:spPr>
          <a:xfrm rot="10800000">
            <a:off x="3099491" y="5087402"/>
            <a:ext cx="652871" cy="524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3114606" y="4091909"/>
            <a:ext cx="652871" cy="524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0800000">
            <a:off x="3084441" y="3125240"/>
            <a:ext cx="652871" cy="524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881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Évolution démographique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63835916"/>
              </p:ext>
            </p:extLst>
          </p:nvPr>
        </p:nvGraphicFramePr>
        <p:xfrm>
          <a:off x="284813" y="1977036"/>
          <a:ext cx="10088380" cy="1920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70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9613900" cy="1081088"/>
          </a:xfrm>
        </p:spPr>
        <p:txBody>
          <a:bodyPr/>
          <a:lstStyle/>
          <a:p>
            <a:r>
              <a:rPr lang="fr-FR" dirty="0" smtClean="0"/>
              <a:t>Région des Savanes</a:t>
            </a:r>
            <a:endParaRPr lang="fr-FR" dirty="0"/>
          </a:p>
        </p:txBody>
      </p:sp>
      <p:pic>
        <p:nvPicPr>
          <p:cNvPr id="3075" name="Picture 3" descr="1-carte-20savanes.jpg">
            <a:hlinkClick r:id="rId2" tooltip="1-carte-20savanes.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369" y="1310113"/>
            <a:ext cx="4552509" cy="4183913"/>
          </a:xfrm>
          <a:prstGeom prst="rect">
            <a:avLst/>
          </a:prstGeom>
          <a:noFill/>
          <a:extLst>
            <a:ext uri="{909E8E84-426E-40DD-AFC4-6F175D3DCCD1}">
              <a14:hiddenFill xmlns:a14="http://schemas.microsoft.com/office/drawing/2010/main">
                <a:solidFill>
                  <a:srgbClr val="FFFFFF"/>
                </a:solidFill>
              </a14:hiddenFill>
            </a:ext>
          </a:extLst>
        </p:spPr>
      </p:pic>
      <p:sp>
        <p:nvSpPr>
          <p:cNvPr id="5" name="Control 4"/>
          <p:cNvSpPr>
            <a:spLocks noChangeArrowheads="1" noChangeShapeType="1"/>
          </p:cNvSpPr>
          <p:nvPr/>
        </p:nvSpPr>
        <p:spPr bwMode="auto">
          <a:xfrm>
            <a:off x="1143000" y="2309813"/>
            <a:ext cx="12192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3078" name="Picture 6" descr="http://www.ias-ch.org/projets_Togo/Bagre/images/cart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1" y="1310113"/>
            <a:ext cx="5750646" cy="338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7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jumelage Dapaong-Issy</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62923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grottes de Nok et </a:t>
            </a:r>
            <a:r>
              <a:rPr lang="fr-FR" b="1" dirty="0" err="1"/>
              <a:t>Maproug</a:t>
            </a:r>
            <a:endParaRPr lang="fr-FR" dirty="0"/>
          </a:p>
        </p:txBody>
      </p:sp>
      <p:sp>
        <p:nvSpPr>
          <p:cNvPr id="3" name="Espace réservé du contenu 2"/>
          <p:cNvSpPr>
            <a:spLocks noGrp="1"/>
          </p:cNvSpPr>
          <p:nvPr>
            <p:ph idx="1"/>
          </p:nvPr>
        </p:nvSpPr>
        <p:spPr/>
        <p:txBody>
          <a:bodyPr/>
          <a:lstStyle/>
          <a:p>
            <a:r>
              <a:rPr lang="fr-FR" dirty="0" err="1" smtClean="0"/>
              <a:t>Koutamakou</a:t>
            </a:r>
            <a:endParaRPr lang="fr-FR" dirty="0"/>
          </a:p>
        </p:txBody>
      </p:sp>
    </p:spTree>
    <p:extLst>
      <p:ext uri="{BB962C8B-B14F-4D97-AF65-F5344CB8AC3E}">
        <p14:creationId xmlns:p14="http://schemas.microsoft.com/office/powerpoint/2010/main" val="30886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smtClean="0"/>
              <a:t>Qu’est-ce qu’une ville internationale de la paix ?</a:t>
            </a:r>
            <a:endParaRPr lang="fr-FR" sz="3200" dirty="0"/>
          </a:p>
        </p:txBody>
      </p:sp>
      <p:sp>
        <p:nvSpPr>
          <p:cNvPr id="5" name="Espace réservé du texte 4"/>
          <p:cNvSpPr>
            <a:spLocks noGrp="1"/>
          </p:cNvSpPr>
          <p:nvPr>
            <p:ph type="body" idx="1"/>
          </p:nvPr>
        </p:nvSpPr>
        <p:spPr/>
        <p:txBody>
          <a:bodyPr/>
          <a:lstStyle/>
          <a:p>
            <a:r>
              <a:rPr lang="fr-FR" dirty="0" smtClean="0"/>
              <a:t>Le rôle des villes dans la culture de la paix au vingt-et-unième siècle</a:t>
            </a:r>
            <a:endParaRPr lang="fr-FR" dirty="0"/>
          </a:p>
        </p:txBody>
      </p:sp>
    </p:spTree>
    <p:extLst>
      <p:ext uri="{BB962C8B-B14F-4D97-AF65-F5344CB8AC3E}">
        <p14:creationId xmlns:p14="http://schemas.microsoft.com/office/powerpoint/2010/main" val="216561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smtClean="0"/>
              <a:t>Dapaong </a:t>
            </a:r>
            <a:r>
              <a:rPr lang="fr-FR" dirty="0"/>
              <a:t>ville de paix : </a:t>
            </a:r>
            <a:r>
              <a:rPr lang="fr-FR" dirty="0" smtClean="0"/>
              <a:t>3 </a:t>
            </a:r>
            <a:r>
              <a:rPr lang="fr-FR" dirty="0"/>
              <a:t>projets</a:t>
            </a:r>
          </a:p>
        </p:txBody>
      </p:sp>
      <p:grpSp>
        <p:nvGrpSpPr>
          <p:cNvPr id="3" name="Espace réservé du contenu 3"/>
          <p:cNvGrpSpPr/>
          <p:nvPr/>
        </p:nvGrpSpPr>
        <p:grpSpPr>
          <a:xfrm>
            <a:off x="677862" y="2355184"/>
            <a:ext cx="9710321" cy="1797091"/>
            <a:chOff x="677863" y="2355183"/>
            <a:chExt cx="8596310" cy="1611803"/>
          </a:xfrm>
        </p:grpSpPr>
        <p:sp>
          <p:nvSpPr>
            <p:cNvPr id="4" name="Forme libre 3"/>
            <p:cNvSpPr/>
            <p:nvPr/>
          </p:nvSpPr>
          <p:spPr>
            <a:xfrm>
              <a:off x="677863"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8784C7"/>
            </a:solidFill>
            <a:ln w="19046">
              <a:solidFill>
                <a:srgbClr val="FFFFFF"/>
              </a:solidFill>
              <a:prstDash val="solid"/>
            </a:ln>
          </p:spPr>
          <p:txBody>
            <a:bodyPr vert="horz" wrap="square" lIns="99056" tIns="99056" rIns="99056" bIns="99056" anchor="ctr" anchorCtr="1" compatLnSpc="1"/>
            <a:lstStyle/>
            <a:p>
              <a:pPr lvl="0" algn="ctr" defTabSz="1155701">
                <a:lnSpc>
                  <a:spcPct val="90000"/>
                </a:lnSpc>
                <a:spcAft>
                  <a:spcPts val="1100"/>
                </a:spcAft>
                <a:defRPr sz="1800" b="0" i="0" u="none" strike="noStrike" kern="0" cap="none" spc="0" baseline="0">
                  <a:solidFill>
                    <a:srgbClr val="000000"/>
                  </a:solidFill>
                  <a:uFillTx/>
                </a:defRPr>
              </a:pPr>
              <a:r>
                <a:rPr lang="fr-FR" sz="2600" dirty="0">
                  <a:solidFill>
                    <a:srgbClr val="FFFFFF"/>
                  </a:solidFill>
                </a:rPr>
                <a:t>Nœud </a:t>
              </a:r>
              <a:r>
                <a:rPr lang="fr-FR" sz="2600" dirty="0" smtClean="0">
                  <a:solidFill>
                    <a:srgbClr val="FFFFFF"/>
                  </a:solidFill>
                </a:rPr>
                <a:t>régional pour </a:t>
              </a:r>
              <a:r>
                <a:rPr lang="fr-FR" sz="2600" dirty="0">
                  <a:solidFill>
                    <a:srgbClr val="FFFFFF"/>
                  </a:solidFill>
                </a:rPr>
                <a:t>les transports</a:t>
              </a:r>
              <a:endParaRPr lang="fr-FR" sz="2600" b="0" i="0" u="none" strike="noStrike" kern="1200" cap="none" spc="0" baseline="0" dirty="0">
                <a:solidFill>
                  <a:srgbClr val="FFFFFF"/>
                </a:solidFill>
                <a:uFillTx/>
                <a:latin typeface="Trebuchet MS"/>
              </a:endParaRPr>
            </a:p>
          </p:txBody>
        </p:sp>
        <p:sp>
          <p:nvSpPr>
            <p:cNvPr id="5" name="Forme libre 4"/>
            <p:cNvSpPr/>
            <p:nvPr/>
          </p:nvSpPr>
          <p:spPr>
            <a:xfrm>
              <a:off x="3632847"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5D739A"/>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dirty="0">
                  <a:solidFill>
                    <a:srgbClr val="FFFFFF"/>
                  </a:solidFill>
                  <a:uFillTx/>
                  <a:latin typeface="Trebuchet MS"/>
                </a:rPr>
                <a:t>Université </a:t>
              </a:r>
              <a:r>
                <a:rPr lang="fr-FR" sz="2600" b="0" i="0" u="none" strike="noStrike" kern="1200" cap="none" spc="0" baseline="0" dirty="0" smtClean="0">
                  <a:solidFill>
                    <a:srgbClr val="FFFFFF"/>
                  </a:solidFill>
                  <a:uFillTx/>
                  <a:latin typeface="Trebuchet MS"/>
                </a:rPr>
                <a:t>de la frontière</a:t>
              </a:r>
              <a:endParaRPr lang="fr-FR" sz="2600" b="0" i="0" u="none" strike="noStrike" kern="1200" cap="none" spc="0" baseline="0" dirty="0">
                <a:solidFill>
                  <a:srgbClr val="FFFFFF"/>
                </a:solidFill>
                <a:uFillTx/>
                <a:latin typeface="Trebuchet MS"/>
              </a:endParaRPr>
            </a:p>
          </p:txBody>
        </p:sp>
        <p:sp>
          <p:nvSpPr>
            <p:cNvPr id="6" name="Forme libre 5"/>
            <p:cNvSpPr/>
            <p:nvPr/>
          </p:nvSpPr>
          <p:spPr>
            <a:xfrm>
              <a:off x="6587831"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6997AF"/>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dirty="0" smtClean="0">
                  <a:solidFill>
                    <a:srgbClr val="FFFFFF"/>
                  </a:solidFill>
                  <a:uFillTx/>
                  <a:latin typeface="Trebuchet MS"/>
                </a:rPr>
                <a:t>Laboratoire d’une économie de paix</a:t>
              </a:r>
              <a:endParaRPr lang="fr-FR" sz="2600" b="0" i="0" u="none" strike="noStrike" kern="1200" cap="none" spc="0" baseline="0" dirty="0">
                <a:solidFill>
                  <a:srgbClr val="FFFFFF"/>
                </a:solidFill>
                <a:uFillTx/>
                <a:latin typeface="Trebuchet MS"/>
              </a:endParaRPr>
            </a:p>
          </p:txBody>
        </p:sp>
      </p:grpSp>
    </p:spTree>
    <p:extLst>
      <p:ext uri="{BB962C8B-B14F-4D97-AF65-F5344CB8AC3E}">
        <p14:creationId xmlns:p14="http://schemas.microsoft.com/office/powerpoint/2010/main" val="106325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Une notion émergente, sans label officiel</a:t>
            </a:r>
          </a:p>
        </p:txBody>
      </p:sp>
      <p:sp>
        <p:nvSpPr>
          <p:cNvPr id="3" name="ZoneTexte 3"/>
          <p:cNvSpPr txBox="1"/>
          <p:nvPr/>
        </p:nvSpPr>
        <p:spPr>
          <a:xfrm>
            <a:off x="677332" y="3071442"/>
            <a:ext cx="4274362" cy="3293211"/>
          </a:xfrm>
          <a:prstGeom prst="rect">
            <a:avLst/>
          </a:prstGeom>
          <a:noFill/>
          <a:ln>
            <a:noFill/>
          </a:ln>
        </p:spPr>
        <p:txBody>
          <a:bodyPr vert="horz" wrap="square" lIns="91440" tIns="45720" rIns="91440" bIns="45720" anchor="t" anchorCtr="0" compatLnSpc="1">
            <a:spAutoFit/>
          </a:bodyPr>
          <a:lstStyle/>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Guerre de tous contre tous</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Villes militarisées à outrance et totatelement détruites pendant les conflits mondiaux</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Naissance des jumelages</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Les villes de garnison ferment leurs casernes (« culture de la paix »)</a:t>
            </a:r>
          </a:p>
        </p:txBody>
      </p:sp>
      <p:sp>
        <p:nvSpPr>
          <p:cNvPr id="4" name="ZoneTexte 4"/>
          <p:cNvSpPr txBox="1"/>
          <p:nvPr/>
        </p:nvSpPr>
        <p:spPr>
          <a:xfrm>
            <a:off x="5143829" y="3071442"/>
            <a:ext cx="4337538" cy="3693316"/>
          </a:xfrm>
          <a:prstGeom prst="rect">
            <a:avLst/>
          </a:prstGeom>
          <a:noFill/>
          <a:ln>
            <a:noFill/>
          </a:ln>
        </p:spPr>
        <p:txBody>
          <a:bodyPr vert="horz" wrap="square" lIns="91440" tIns="45720" rIns="91440" bIns="45720" anchor="t" anchorCtr="0" compatLnSpc="1">
            <a:spAutoFit/>
          </a:bodyPr>
          <a:lstStyle/>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Villes </a:t>
            </a:r>
            <a:r>
              <a:rPr lang="fr-FR" sz="2000" b="1" i="0" u="none" strike="noStrike" kern="1200" cap="none" spc="0" baseline="0">
                <a:solidFill>
                  <a:srgbClr val="8784C7"/>
                </a:solidFill>
                <a:uFillTx/>
                <a:latin typeface="Trebuchet MS"/>
              </a:rPr>
              <a:t>marquées par la guerre </a:t>
            </a:r>
            <a:r>
              <a:rPr lang="fr-FR" sz="2000" b="0" i="0" u="none" strike="noStrike" kern="1200" cap="none" spc="0" baseline="0">
                <a:solidFill>
                  <a:srgbClr val="AD84C6"/>
                </a:solidFill>
                <a:uFillTx/>
                <a:latin typeface="Trebuchet MS"/>
              </a:rPr>
              <a:t>(Verdun, Hiroshima)</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Villes où des </a:t>
            </a:r>
            <a:r>
              <a:rPr lang="fr-FR" sz="2000" b="1" i="0" u="none" strike="noStrike" kern="1200" cap="none" spc="0" baseline="0">
                <a:solidFill>
                  <a:srgbClr val="8784C7"/>
                </a:solidFill>
                <a:uFillTx/>
                <a:latin typeface="Trebuchet MS"/>
              </a:rPr>
              <a:t>traités de paix </a:t>
            </a:r>
            <a:r>
              <a:rPr lang="fr-FR" sz="2000" b="0" i="0" u="none" strike="noStrike" kern="1200" cap="none" spc="0" baseline="0">
                <a:solidFill>
                  <a:srgbClr val="AD84C6"/>
                </a:solidFill>
                <a:uFillTx/>
                <a:latin typeface="Trebuchet MS"/>
              </a:rPr>
              <a:t>ont été conclus (Versailles)</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Villes hébergeant des </a:t>
            </a:r>
            <a:r>
              <a:rPr lang="fr-FR" sz="2000" b="1" i="0" u="none" strike="noStrike" kern="1200" cap="none" spc="0" baseline="0">
                <a:solidFill>
                  <a:srgbClr val="8784C7"/>
                </a:solidFill>
                <a:uFillTx/>
                <a:latin typeface="Trebuchet MS"/>
              </a:rPr>
              <a:t>institutions internationales </a:t>
            </a:r>
            <a:r>
              <a:rPr lang="fr-FR" sz="2000" b="0" i="0" u="none" strike="noStrike" kern="1200" cap="none" spc="0" baseline="0">
                <a:solidFill>
                  <a:srgbClr val="AD84C6"/>
                </a:solidFill>
                <a:uFillTx/>
                <a:latin typeface="Trebuchet MS"/>
              </a:rPr>
              <a:t>(Genève, La Haye)</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Villes remettant </a:t>
            </a:r>
            <a:r>
              <a:rPr lang="fr-FR" sz="2000" b="1" i="0" u="none" strike="noStrike" kern="1200" cap="none" spc="0" baseline="0">
                <a:solidFill>
                  <a:srgbClr val="8784C7"/>
                </a:solidFill>
                <a:uFillTx/>
                <a:latin typeface="Trebuchet MS"/>
              </a:rPr>
              <a:t>des prix liés à la paix</a:t>
            </a:r>
            <a:r>
              <a:rPr lang="fr-FR" sz="2000" b="1" i="0" u="none" strike="noStrike" kern="1200" cap="none" spc="0" baseline="0">
                <a:solidFill>
                  <a:srgbClr val="AD84C6"/>
                </a:solidFill>
                <a:uFillTx/>
                <a:latin typeface="Trebuchet MS"/>
              </a:rPr>
              <a:t> </a:t>
            </a:r>
            <a:r>
              <a:rPr lang="fr-FR" sz="2000" b="0" i="0" u="none" strike="noStrike" kern="1200" cap="none" spc="0" baseline="0">
                <a:solidFill>
                  <a:srgbClr val="AD84C6"/>
                </a:solidFill>
                <a:uFillTx/>
                <a:latin typeface="Trebuchet MS"/>
              </a:rPr>
              <a:t>(Oslo)</a:t>
            </a:r>
          </a:p>
        </p:txBody>
      </p:sp>
      <p:cxnSp>
        <p:nvCxnSpPr>
          <p:cNvPr id="5" name="Connecteur droit 6"/>
          <p:cNvCxnSpPr/>
          <p:nvPr/>
        </p:nvCxnSpPr>
        <p:spPr>
          <a:xfrm flipV="1">
            <a:off x="4951695" y="3047996"/>
            <a:ext cx="18891" cy="3710809"/>
          </a:xfrm>
          <a:prstGeom prst="straightConnector1">
            <a:avLst/>
          </a:prstGeom>
          <a:noFill/>
          <a:ln w="12701">
            <a:solidFill>
              <a:srgbClr val="AD84C6"/>
            </a:solidFill>
            <a:prstDash val="solid"/>
          </a:ln>
        </p:spPr>
      </p:cxnSp>
      <p:sp>
        <p:nvSpPr>
          <p:cNvPr id="6" name="Accolade ouvrante 8"/>
          <p:cNvSpPr/>
          <p:nvPr/>
        </p:nvSpPr>
        <p:spPr>
          <a:xfrm>
            <a:off x="349090" y="3047996"/>
            <a:ext cx="328251" cy="3710808"/>
          </a:xfrm>
          <a:custGeom>
            <a:avLst>
              <a:gd name="f11" fmla="val 158269"/>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158269"/>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12701">
            <a:solidFill>
              <a:srgbClr val="AD84C6"/>
            </a:solid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Trebuchet MS"/>
            </a:endParaRPr>
          </a:p>
        </p:txBody>
      </p:sp>
      <p:sp>
        <p:nvSpPr>
          <p:cNvPr id="7" name="Accolade ouvrante 9"/>
          <p:cNvSpPr/>
          <p:nvPr/>
        </p:nvSpPr>
        <p:spPr>
          <a:xfrm flipH="1">
            <a:off x="9244949" y="3047996"/>
            <a:ext cx="328251" cy="3710808"/>
          </a:xfrm>
          <a:custGeom>
            <a:avLst>
              <a:gd name="f11" fmla="val 158269"/>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158269"/>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12701">
            <a:solidFill>
              <a:srgbClr val="AD84C6"/>
            </a:solid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Trebuchet MS"/>
            </a:endParaRPr>
          </a:p>
        </p:txBody>
      </p:sp>
      <p:sp>
        <p:nvSpPr>
          <p:cNvPr id="8" name="ZoneTexte 10"/>
          <p:cNvSpPr txBox="1"/>
          <p:nvPr/>
        </p:nvSpPr>
        <p:spPr>
          <a:xfrm>
            <a:off x="795866" y="2367226"/>
            <a:ext cx="4037295" cy="461662"/>
          </a:xfrm>
          <a:prstGeom prst="rect">
            <a:avLst/>
          </a:prstGeom>
          <a:no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Réaction à la guerre totale</a:t>
            </a:r>
          </a:p>
        </p:txBody>
      </p:sp>
      <p:sp>
        <p:nvSpPr>
          <p:cNvPr id="9" name="ZoneTexte 11"/>
          <p:cNvSpPr txBox="1"/>
          <p:nvPr/>
        </p:nvSpPr>
        <p:spPr>
          <a:xfrm>
            <a:off x="5143829" y="2367226"/>
            <a:ext cx="4037295" cy="461662"/>
          </a:xfrm>
          <a:prstGeom prst="rect">
            <a:avLst/>
          </a:prstGeom>
          <a:no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Peter van den Dungen</a:t>
            </a:r>
          </a:p>
        </p:txBody>
      </p:sp>
    </p:spTree>
    <p:extLst>
      <p:ext uri="{BB962C8B-B14F-4D97-AF65-F5344CB8AC3E}">
        <p14:creationId xmlns:p14="http://schemas.microsoft.com/office/powerpoint/2010/main" val="227461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sites</a:t>
            </a:r>
            <a:endParaRPr lang="fr-FR" dirty="0"/>
          </a:p>
        </p:txBody>
      </p:sp>
      <p:sp>
        <p:nvSpPr>
          <p:cNvPr id="4" name="Rectangle 3"/>
          <p:cNvSpPr/>
          <p:nvPr/>
        </p:nvSpPr>
        <p:spPr>
          <a:xfrm>
            <a:off x="681039" y="2171273"/>
            <a:ext cx="3900042" cy="369332"/>
          </a:xfrm>
          <a:prstGeom prst="rect">
            <a:avLst/>
          </a:prstGeom>
        </p:spPr>
        <p:txBody>
          <a:bodyPr wrap="none">
            <a:spAutoFit/>
          </a:bodyPr>
          <a:lstStyle/>
          <a:p>
            <a:r>
              <a:rPr lang="fr-FR" dirty="0" smtClean="0"/>
              <a:t>www.internationalcitiesofpeace.org</a:t>
            </a:r>
            <a:endParaRPr lang="fr-FR" dirty="0"/>
          </a:p>
        </p:txBody>
      </p:sp>
      <p:pic>
        <p:nvPicPr>
          <p:cNvPr id="1025" name="Picture 1" descr="ICPlogo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40" y="2678009"/>
            <a:ext cx="1417584" cy="14585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itiesofpe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218" y="2540605"/>
            <a:ext cx="4671257" cy="1463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45984" y="6097702"/>
            <a:ext cx="2066591" cy="369332"/>
          </a:xfrm>
          <a:prstGeom prst="rect">
            <a:avLst/>
          </a:prstGeom>
        </p:spPr>
        <p:txBody>
          <a:bodyPr wrap="none">
            <a:spAutoFit/>
          </a:bodyPr>
          <a:lstStyle/>
          <a:p>
            <a:r>
              <a:rPr lang="fr-FR" dirty="0" smtClean="0"/>
              <a:t>afcdrp.blogspot.fr</a:t>
            </a:r>
            <a:endParaRPr lang="fr-FR" dirty="0"/>
          </a:p>
        </p:txBody>
      </p:sp>
      <p:pic>
        <p:nvPicPr>
          <p:cNvPr id="1029" name="Picture 5" descr="AFCDR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40" y="4346289"/>
            <a:ext cx="2826658" cy="21701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67587" y="6109397"/>
            <a:ext cx="282282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chemeClr val="bg1"/>
                </a:solidFill>
              </a:rPr>
              <a:t>www.mayorsforpeace.org</a:t>
            </a:r>
            <a:endParaRPr lang="fr-FR" dirty="0">
              <a:solidFill>
                <a:schemeClr val="bg1"/>
              </a:solidFill>
            </a:endParaRPr>
          </a:p>
        </p:txBody>
      </p:sp>
    </p:spTree>
    <p:extLst>
      <p:ext uri="{BB962C8B-B14F-4D97-AF65-F5344CB8AC3E}">
        <p14:creationId xmlns:p14="http://schemas.microsoft.com/office/powerpoint/2010/main" val="398400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8" y="668675"/>
            <a:ext cx="10360559" cy="465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4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me 3"/>
          <p:cNvGrpSpPr/>
          <p:nvPr/>
        </p:nvGrpSpPr>
        <p:grpSpPr>
          <a:xfrm>
            <a:off x="3276596" y="117006"/>
            <a:ext cx="5838096" cy="5510293"/>
            <a:chOff x="3276596" y="117006"/>
            <a:chExt cx="5838096" cy="5510293"/>
          </a:xfrm>
        </p:grpSpPr>
        <p:sp>
          <p:nvSpPr>
            <p:cNvPr id="3" name="Forme libre 2"/>
            <p:cNvSpPr/>
            <p:nvPr/>
          </p:nvSpPr>
          <p:spPr>
            <a:xfrm>
              <a:off x="4500164" y="117006"/>
              <a:ext cx="3390951" cy="3390951"/>
            </a:xfrm>
            <a:custGeom>
              <a:avLst/>
              <a:gdLst>
                <a:gd name="f0" fmla="val 10800000"/>
                <a:gd name="f1" fmla="val 5400000"/>
                <a:gd name="f2" fmla="val 180"/>
                <a:gd name="f3" fmla="val w"/>
                <a:gd name="f4" fmla="val h"/>
                <a:gd name="f5" fmla="val 0"/>
                <a:gd name="f6" fmla="val 3390954"/>
                <a:gd name="f7" fmla="val 1695477"/>
                <a:gd name="f8" fmla="val 759091"/>
                <a:gd name="f9" fmla="val 2631863"/>
                <a:gd name="f10" fmla="+- 0 0 -90"/>
                <a:gd name="f11" fmla="*/ f3 1 3390954"/>
                <a:gd name="f12" fmla="*/ f4 1 3390954"/>
                <a:gd name="f13" fmla="val f5"/>
                <a:gd name="f14" fmla="val f6"/>
                <a:gd name="f15" fmla="*/ f10 f0 1"/>
                <a:gd name="f16" fmla="+- f14 0 f13"/>
                <a:gd name="f17" fmla="*/ f15 1 f2"/>
                <a:gd name="f18" fmla="*/ f16 1 3390954"/>
                <a:gd name="f19" fmla="*/ 0 f16 1"/>
                <a:gd name="f20" fmla="*/ 1695477 f16 1"/>
                <a:gd name="f21" fmla="*/ 3390954 f16 1"/>
                <a:gd name="f22" fmla="+- f17 0 f1"/>
                <a:gd name="f23" fmla="*/ f19 1 3390954"/>
                <a:gd name="f24" fmla="*/ f20 1 3390954"/>
                <a:gd name="f25" fmla="*/ f21 1 339095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3390954" h="339095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84ACB6">
                <a:alpha val="50000"/>
              </a:srgbClr>
            </a:solidFill>
            <a:ln w="19046">
              <a:solidFill>
                <a:srgbClr val="FFFFFF"/>
              </a:solidFill>
              <a:prstDash val="solid"/>
            </a:ln>
          </p:spPr>
          <p:txBody>
            <a:bodyPr vert="horz" wrap="square" lIns="452125" tIns="593418" rIns="452125" bIns="1271610" anchor="ctr" anchorCtr="1"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a:solidFill>
                    <a:srgbClr val="000000"/>
                  </a:solidFill>
                  <a:uFillTx/>
                  <a:latin typeface="Trebuchet MS"/>
                </a:rPr>
                <a:t>Ville</a:t>
              </a:r>
              <a:endParaRPr lang="fr-FR" sz="2100" b="1" i="0" u="none" strike="noStrike" kern="1200" cap="none" spc="0" baseline="0" dirty="0">
                <a:solidFill>
                  <a:srgbClr val="000000"/>
                </a:solidFill>
                <a:uFillTx/>
                <a:latin typeface="Trebuchet MS"/>
              </a:endParaRPr>
            </a:p>
            <a:p>
              <a:pPr marL="0" marR="0" lvl="0" indent="0" algn="ctr"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0" i="0" u="none" strike="noStrike" kern="1200" cap="none" spc="0" baseline="0" dirty="0" smtClean="0">
                  <a:solidFill>
                    <a:srgbClr val="000000"/>
                  </a:solidFill>
                  <a:uFillTx/>
                  <a:latin typeface="Trebuchet MS"/>
                </a:rPr>
                <a:t>Politique </a:t>
              </a:r>
              <a:r>
                <a:rPr lang="fr-FR" sz="1800" b="0" i="0" u="none" strike="noStrike" kern="1200" cap="none" spc="0" baseline="0" dirty="0">
                  <a:solidFill>
                    <a:srgbClr val="000000"/>
                  </a:solidFill>
                  <a:uFillTx/>
                  <a:latin typeface="Trebuchet MS"/>
                </a:rPr>
                <a:t>de proximité (implication des citoyens)</a:t>
              </a:r>
            </a:p>
          </p:txBody>
        </p:sp>
        <p:sp>
          <p:nvSpPr>
            <p:cNvPr id="4" name="Forme libre 3"/>
            <p:cNvSpPr/>
            <p:nvPr/>
          </p:nvSpPr>
          <p:spPr>
            <a:xfrm>
              <a:off x="5723741" y="2236348"/>
              <a:ext cx="3390951" cy="3390951"/>
            </a:xfrm>
            <a:custGeom>
              <a:avLst/>
              <a:gdLst>
                <a:gd name="f0" fmla="val 10800000"/>
                <a:gd name="f1" fmla="val 5400000"/>
                <a:gd name="f2" fmla="val 180"/>
                <a:gd name="f3" fmla="val w"/>
                <a:gd name="f4" fmla="val h"/>
                <a:gd name="f5" fmla="val 0"/>
                <a:gd name="f6" fmla="val 3390954"/>
                <a:gd name="f7" fmla="val 1695477"/>
                <a:gd name="f8" fmla="val 759091"/>
                <a:gd name="f9" fmla="val 2631863"/>
                <a:gd name="f10" fmla="+- 0 0 -90"/>
                <a:gd name="f11" fmla="*/ f3 1 3390954"/>
                <a:gd name="f12" fmla="*/ f4 1 3390954"/>
                <a:gd name="f13" fmla="val f5"/>
                <a:gd name="f14" fmla="val f6"/>
                <a:gd name="f15" fmla="*/ f10 f0 1"/>
                <a:gd name="f16" fmla="+- f14 0 f13"/>
                <a:gd name="f17" fmla="*/ f15 1 f2"/>
                <a:gd name="f18" fmla="*/ f16 1 3390954"/>
                <a:gd name="f19" fmla="*/ 0 f16 1"/>
                <a:gd name="f20" fmla="*/ 1695477 f16 1"/>
                <a:gd name="f21" fmla="*/ 3390954 f16 1"/>
                <a:gd name="f22" fmla="+- f17 0 f1"/>
                <a:gd name="f23" fmla="*/ f19 1 3390954"/>
                <a:gd name="f24" fmla="*/ f20 1 3390954"/>
                <a:gd name="f25" fmla="*/ f21 1 339095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3390954" h="339095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AD84C6">
                <a:alpha val="50000"/>
              </a:srgbClr>
            </a:solidFill>
            <a:ln w="19046">
              <a:solidFill>
                <a:srgbClr val="FFFFFF"/>
              </a:solidFill>
              <a:prstDash val="solid"/>
            </a:ln>
          </p:spPr>
          <p:txBody>
            <a:bodyPr vert="horz" wrap="square" lIns="1037066" tIns="875995" rIns="319317" bIns="649937" anchor="ctr" anchorCtr="0"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fr-FR" sz="2400" b="1" i="0" u="none" strike="noStrike" kern="1200" cap="none" spc="0" baseline="0">
                <a:solidFill>
                  <a:srgbClr val="000000"/>
                </a:solidFill>
                <a:uFillTx/>
                <a:latin typeface="Trebuchet MS"/>
              </a:endParaRPr>
            </a:p>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rebuchet MS"/>
                </a:rPr>
                <a:t>Internationale</a:t>
              </a:r>
            </a:p>
            <a:p>
              <a:pPr marL="0" marR="0" lvl="0" indent="0" algn="r"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Trebuchet MS"/>
                </a:rPr>
                <a:t>.Globale</a:t>
              </a:r>
            </a:p>
            <a:p>
              <a:pPr marL="0" marR="0" lvl="0" indent="0" algn="r"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Trebuchet MS"/>
                </a:rPr>
                <a:t>.Ouverte</a:t>
              </a:r>
            </a:p>
            <a:p>
              <a:pPr marL="0" marR="0" lvl="0" indent="0" algn="r"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Trebuchet MS"/>
                </a:rPr>
                <a:t>.Cosmopolite</a:t>
              </a:r>
            </a:p>
            <a:p>
              <a:pPr marL="0" marR="0" lvl="0" indent="0" algn="ctr"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rebuchet MS"/>
              </a:endParaRPr>
            </a:p>
          </p:txBody>
        </p:sp>
        <p:sp>
          <p:nvSpPr>
            <p:cNvPr id="5" name="Forme libre 4"/>
            <p:cNvSpPr/>
            <p:nvPr/>
          </p:nvSpPr>
          <p:spPr>
            <a:xfrm>
              <a:off x="3276596" y="2236348"/>
              <a:ext cx="3390951" cy="3390951"/>
            </a:xfrm>
            <a:custGeom>
              <a:avLst/>
              <a:gdLst>
                <a:gd name="f0" fmla="val 10800000"/>
                <a:gd name="f1" fmla="val 5400000"/>
                <a:gd name="f2" fmla="val 180"/>
                <a:gd name="f3" fmla="val w"/>
                <a:gd name="f4" fmla="val h"/>
                <a:gd name="f5" fmla="val 0"/>
                <a:gd name="f6" fmla="val 3390954"/>
                <a:gd name="f7" fmla="val 1695477"/>
                <a:gd name="f8" fmla="val 759091"/>
                <a:gd name="f9" fmla="val 2631863"/>
                <a:gd name="f10" fmla="+- 0 0 -90"/>
                <a:gd name="f11" fmla="*/ f3 1 3390954"/>
                <a:gd name="f12" fmla="*/ f4 1 3390954"/>
                <a:gd name="f13" fmla="val f5"/>
                <a:gd name="f14" fmla="val f6"/>
                <a:gd name="f15" fmla="*/ f10 f0 1"/>
                <a:gd name="f16" fmla="+- f14 0 f13"/>
                <a:gd name="f17" fmla="*/ f15 1 f2"/>
                <a:gd name="f18" fmla="*/ f16 1 3390954"/>
                <a:gd name="f19" fmla="*/ 0 f16 1"/>
                <a:gd name="f20" fmla="*/ 1695477 f16 1"/>
                <a:gd name="f21" fmla="*/ 3390954 f16 1"/>
                <a:gd name="f22" fmla="+- f17 0 f1"/>
                <a:gd name="f23" fmla="*/ f19 1 3390954"/>
                <a:gd name="f24" fmla="*/ f20 1 3390954"/>
                <a:gd name="f25" fmla="*/ f21 1 339095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3390954" h="339095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8784C7">
                <a:alpha val="50000"/>
              </a:srgbClr>
            </a:solidFill>
            <a:ln w="19046">
              <a:solidFill>
                <a:srgbClr val="FFFFFF"/>
              </a:solidFill>
              <a:prstDash val="solid"/>
            </a:ln>
          </p:spPr>
          <p:txBody>
            <a:bodyPr vert="horz" wrap="square" lIns="319317" tIns="875995" rIns="1037066" bIns="649937" anchor="ctr" anchorCtr="0"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rebuchet MS"/>
                </a:rPr>
                <a:t>Paix</a:t>
              </a:r>
              <a:endParaRPr lang="fr-FR" sz="2000" b="1" i="0" u="none" strike="noStrike" kern="1200" cap="none" spc="0" baseline="0">
                <a:solidFill>
                  <a:srgbClr val="000000"/>
                </a:solidFill>
                <a:uFillTx/>
                <a:latin typeface="Trebuchet MS"/>
              </a:endParaRPr>
            </a:p>
            <a:p>
              <a:pPr marL="0" marR="0" lvl="0" indent="0" algn="l" defTabSz="1066803"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Trebuchet MS"/>
                </a:rPr>
                <a:t>.Dans la ville</a:t>
              </a:r>
              <a:br>
                <a:rPr lang="fr-FR" sz="1800" b="0" i="0" u="none" strike="noStrike" kern="1200" cap="none" spc="0" baseline="0">
                  <a:solidFill>
                    <a:srgbClr val="000000"/>
                  </a:solidFill>
                  <a:uFillTx/>
                  <a:latin typeface="Trebuchet MS"/>
                </a:rPr>
              </a:br>
              <a:r>
                <a:rPr lang="fr-FR" sz="1800" b="0" i="0" u="none" strike="noStrike" kern="1200" cap="none" spc="0" baseline="0">
                  <a:solidFill>
                    <a:srgbClr val="000000"/>
                  </a:solidFill>
                  <a:uFillTx/>
                  <a:latin typeface="Trebuchet MS"/>
                </a:rPr>
                <a:t>.Pour le monde</a:t>
              </a:r>
            </a:p>
          </p:txBody>
        </p:sp>
      </p:grpSp>
      <p:sp>
        <p:nvSpPr>
          <p:cNvPr id="6" name="Rectangle 4"/>
          <p:cNvSpPr/>
          <p:nvPr/>
        </p:nvSpPr>
        <p:spPr>
          <a:xfrm>
            <a:off x="468922" y="5622325"/>
            <a:ext cx="9144000" cy="1292659"/>
          </a:xfrm>
          <a:prstGeom prst="rect">
            <a:avLst/>
          </a:prstGeom>
          <a:noFill/>
          <a:ln>
            <a:noFill/>
            <a:prstDash val="solid"/>
          </a:ln>
        </p:spPr>
        <p:txBody>
          <a:bodyPr vert="horz" wrap="square" lIns="91440" tIns="45720" rIns="91440" bIns="45720" anchor="t" anchorCtr="0" compatLnSpc="1">
            <a:spAutoFit/>
          </a:bodyPr>
          <a:lstStyle/>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Été 2008 : premier congrès mondial de diplomatie des villes à La Haye</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Jumelages</a:t>
            </a:r>
          </a:p>
          <a:p>
            <a:pPr marL="342900" marR="0" lvl="0" indent="-342900" algn="l" defTabSz="457200" rtl="0" fontAlgn="auto" hangingPunct="1">
              <a:lnSpc>
                <a:spcPct val="130000"/>
              </a:lnSpc>
              <a:spcBef>
                <a:spcPts val="0"/>
              </a:spcBef>
              <a:spcAft>
                <a:spcPts val="0"/>
              </a:spcAft>
              <a:buSzPct val="100000"/>
              <a:buFont typeface="Trebuchet MS" pitchFamily="34"/>
              <a:buChar char="~"/>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Coopération décentralisée</a:t>
            </a:r>
          </a:p>
        </p:txBody>
      </p:sp>
      <p:sp>
        <p:nvSpPr>
          <p:cNvPr id="7" name="Titre 1"/>
          <p:cNvSpPr txBox="1">
            <a:spLocks noGrp="1"/>
          </p:cNvSpPr>
          <p:nvPr>
            <p:ph type="title" idx="4294967295"/>
          </p:nvPr>
        </p:nvSpPr>
        <p:spPr>
          <a:xfrm>
            <a:off x="0" y="752475"/>
            <a:ext cx="9613900" cy="1081088"/>
          </a:xfrm>
        </p:spPr>
        <p:txBody>
          <a:bodyPr/>
          <a:lstStyle/>
          <a:p>
            <a:pPr lvl="0"/>
            <a:r>
              <a:rPr lang="fr-FR"/>
              <a:t>3 notions-clés</a:t>
            </a:r>
          </a:p>
        </p:txBody>
      </p:sp>
    </p:spTree>
    <p:extLst>
      <p:ext uri="{BB962C8B-B14F-4D97-AF65-F5344CB8AC3E}">
        <p14:creationId xmlns:p14="http://schemas.microsoft.com/office/powerpoint/2010/main" val="137475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Typologie principale</a:t>
            </a:r>
            <a:br>
              <a:rPr lang="fr-FR"/>
            </a:br>
            <a:r>
              <a:rPr lang="fr-FR" sz="2800"/>
              <a:t>Villes expiatrices, villes laboratrices</a:t>
            </a:r>
          </a:p>
        </p:txBody>
      </p:sp>
      <p:sp>
        <p:nvSpPr>
          <p:cNvPr id="3" name="ZoneTexte 3"/>
          <p:cNvSpPr txBox="1"/>
          <p:nvPr/>
        </p:nvSpPr>
        <p:spPr>
          <a:xfrm>
            <a:off x="677332" y="2344613"/>
            <a:ext cx="3521445" cy="707882"/>
          </a:xfrm>
          <a:prstGeom prst="rect">
            <a:avLst/>
          </a:prstGeom>
          <a:no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Non à la guerre, à la tragédie</a:t>
            </a:r>
          </a:p>
        </p:txBody>
      </p:sp>
      <p:sp>
        <p:nvSpPr>
          <p:cNvPr id="4" name="ZoneTexte 4"/>
          <p:cNvSpPr txBox="1"/>
          <p:nvPr/>
        </p:nvSpPr>
        <p:spPr>
          <a:xfrm>
            <a:off x="677332" y="3751234"/>
            <a:ext cx="3521445" cy="707882"/>
          </a:xfrm>
          <a:prstGeom prst="rect">
            <a:avLst/>
          </a:prstGeom>
          <a:no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Promouvoir une culture de la paix au quotidien</a:t>
            </a:r>
          </a:p>
        </p:txBody>
      </p:sp>
      <p:sp>
        <p:nvSpPr>
          <p:cNvPr id="5" name="ZoneTexte 5"/>
          <p:cNvSpPr txBox="1"/>
          <p:nvPr/>
        </p:nvSpPr>
        <p:spPr>
          <a:xfrm>
            <a:off x="677332" y="5157856"/>
            <a:ext cx="3521445" cy="707882"/>
          </a:xfrm>
          <a:prstGeom prst="rect">
            <a:avLst/>
          </a:prstGeom>
          <a:no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smtClean="0">
                <a:solidFill>
                  <a:srgbClr val="AD84C6"/>
                </a:solidFill>
                <a:uFillTx/>
                <a:latin typeface="Trebuchet MS"/>
              </a:rPr>
              <a:t>Dapaong </a:t>
            </a:r>
            <a:r>
              <a:rPr lang="fr-FR" sz="2000" b="0" i="0" u="none" strike="noStrike" kern="1200" cap="none" spc="0" baseline="0" dirty="0">
                <a:solidFill>
                  <a:srgbClr val="AD84C6"/>
                </a:solidFill>
                <a:uFillTx/>
                <a:latin typeface="Trebuchet MS"/>
              </a:rPr>
              <a:t>: 20% expiation, 80% laboratoire</a:t>
            </a:r>
          </a:p>
        </p:txBody>
      </p:sp>
      <p:pic>
        <p:nvPicPr>
          <p:cNvPr id="6"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9763" y="2344613"/>
            <a:ext cx="1773030" cy="1252728"/>
          </a:xfrm>
          <a:prstGeom prst="rect">
            <a:avLst/>
          </a:prstGeom>
          <a:noFill/>
          <a:ln>
            <a:noFill/>
          </a:ln>
        </p:spPr>
      </p:pic>
      <p:pic>
        <p:nvPicPr>
          <p:cNvPr id="7"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2503" y="2344613"/>
            <a:ext cx="2816388" cy="1252728"/>
          </a:xfrm>
          <a:prstGeom prst="rect">
            <a:avLst/>
          </a:prstGeom>
          <a:noFill/>
          <a:ln>
            <a:noFill/>
          </a:ln>
        </p:spPr>
      </p:pic>
      <p:pic>
        <p:nvPicPr>
          <p:cNvPr id="8"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9763" y="3751234"/>
            <a:ext cx="2081576" cy="1252728"/>
          </a:xfrm>
          <a:prstGeom prst="rect">
            <a:avLst/>
          </a:prstGeom>
          <a:noFill/>
          <a:ln>
            <a:noFill/>
          </a:ln>
        </p:spPr>
      </p:pic>
      <p:pic>
        <p:nvPicPr>
          <p:cNvPr id="9"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0409" y="3751234"/>
            <a:ext cx="2505465" cy="1252728"/>
          </a:xfrm>
          <a:prstGeom prst="rect">
            <a:avLst/>
          </a:prstGeom>
          <a:noFill/>
          <a:ln>
            <a:noFill/>
          </a:ln>
        </p:spPr>
      </p:pic>
      <p:pic>
        <p:nvPicPr>
          <p:cNvPr id="10" name="Imag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9763" y="5157856"/>
            <a:ext cx="1882036" cy="1252728"/>
          </a:xfrm>
          <a:prstGeom prst="rect">
            <a:avLst/>
          </a:prstGeom>
          <a:noFill/>
          <a:ln>
            <a:noFill/>
          </a:ln>
        </p:spPr>
      </p:pic>
      <p:pic>
        <p:nvPicPr>
          <p:cNvPr id="11" name="Image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251505" y="5157856"/>
            <a:ext cx="2714359" cy="1252728"/>
          </a:xfrm>
          <a:prstGeom prst="rect">
            <a:avLst/>
          </a:prstGeom>
          <a:noFill/>
          <a:ln>
            <a:noFill/>
          </a:ln>
        </p:spPr>
      </p:pic>
    </p:spTree>
    <p:extLst>
      <p:ext uri="{BB962C8B-B14F-4D97-AF65-F5344CB8AC3E}">
        <p14:creationId xmlns:p14="http://schemas.microsoft.com/office/powerpoint/2010/main" val="259637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Vision pour Dapaong</a:t>
            </a:r>
            <a:endParaRPr lang="fr-FR" dirty="0"/>
          </a:p>
        </p:txBody>
      </p:sp>
      <p:sp>
        <p:nvSpPr>
          <p:cNvPr id="4" name="Espace réservé du texte 3"/>
          <p:cNvSpPr>
            <a:spLocks noGrp="1"/>
          </p:cNvSpPr>
          <p:nvPr>
            <p:ph type="body" idx="1"/>
          </p:nvPr>
        </p:nvSpPr>
        <p:spPr/>
        <p:txBody>
          <a:bodyPr/>
          <a:lstStyle/>
          <a:p>
            <a:r>
              <a:rPr lang="fr-FR" dirty="0" smtClean="0"/>
              <a:t>Guérir les blessures du Togo</a:t>
            </a:r>
            <a:endParaRPr lang="fr-FR" dirty="0"/>
          </a:p>
        </p:txBody>
      </p:sp>
      <p:sp>
        <p:nvSpPr>
          <p:cNvPr id="3" name="Espace réservé du contenu 2"/>
          <p:cNvSpPr>
            <a:spLocks noGrp="1"/>
          </p:cNvSpPr>
          <p:nvPr>
            <p:ph sz="half" idx="2"/>
          </p:nvPr>
        </p:nvSpPr>
        <p:spPr/>
        <p:txBody>
          <a:bodyPr/>
          <a:lstStyle/>
          <a:p>
            <a:r>
              <a:rPr lang="fr-FR" dirty="0" smtClean="0"/>
              <a:t>L’esclavage</a:t>
            </a:r>
          </a:p>
          <a:p>
            <a:r>
              <a:rPr lang="fr-FR" dirty="0" smtClean="0"/>
              <a:t>La douloureuse partition du </a:t>
            </a:r>
            <a:r>
              <a:rPr lang="fr-FR" dirty="0" err="1" smtClean="0"/>
              <a:t>Togoland</a:t>
            </a:r>
            <a:endParaRPr lang="fr-FR" dirty="0" smtClean="0"/>
          </a:p>
          <a:p>
            <a:r>
              <a:rPr lang="fr-FR" dirty="0" smtClean="0"/>
              <a:t>Le long chemin vers la démocratie</a:t>
            </a:r>
          </a:p>
          <a:p>
            <a:r>
              <a:rPr lang="fr-FR" dirty="0" smtClean="0"/>
              <a:t>Combler le fossé nord-sud et l’enclavement</a:t>
            </a:r>
            <a:endParaRPr lang="fr-FR" dirty="0"/>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lstStyle/>
          <a:p>
            <a:endParaRPr lang="fr-FR"/>
          </a:p>
        </p:txBody>
      </p:sp>
    </p:spTree>
    <p:extLst>
      <p:ext uri="{BB962C8B-B14F-4D97-AF65-F5344CB8AC3E}">
        <p14:creationId xmlns:p14="http://schemas.microsoft.com/office/powerpoint/2010/main" val="3697111365"/>
      </p:ext>
    </p:extLst>
  </p:cSld>
  <p:clrMapOvr>
    <a:masterClrMapping/>
  </p:clrMapOvr>
</p:sld>
</file>

<file path=ppt/theme/theme1.xml><?xml version="1.0" encoding="utf-8"?>
<a:theme xmlns:a="http://schemas.openxmlformats.org/drawingml/2006/main" name="Berlin">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2554</TotalTime>
  <Words>939</Words>
  <Application>Microsoft Office PowerPoint</Application>
  <PresentationFormat>Grand écran</PresentationFormat>
  <Paragraphs>174</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ＭＳ Ｐゴシック</vt:lpstr>
      <vt:lpstr>Arial</vt:lpstr>
      <vt:lpstr>Calibri</vt:lpstr>
      <vt:lpstr>Garamond</vt:lpstr>
      <vt:lpstr>inherit</vt:lpstr>
      <vt:lpstr>Trebuchet MS</vt:lpstr>
      <vt:lpstr>Berlin</vt:lpstr>
      <vt:lpstr>Dapaong, ville internationale de la paix</vt:lpstr>
      <vt:lpstr>Dans cette présentation</vt:lpstr>
      <vt:lpstr>Qu’est-ce qu’une ville internationale de la paix ?</vt:lpstr>
      <vt:lpstr>Une notion émergente, sans label officiel</vt:lpstr>
      <vt:lpstr>Quelques sites</vt:lpstr>
      <vt:lpstr>Présentation PowerPoint</vt:lpstr>
      <vt:lpstr>3 notions-clés</vt:lpstr>
      <vt:lpstr>Typologie principale Villes expiatrices, villes laboratrices</vt:lpstr>
      <vt:lpstr>Vision pour Dapaong</vt:lpstr>
      <vt:lpstr>Dapaong et la voie du Togo</vt:lpstr>
      <vt:lpstr>Présentation PowerPoint</vt:lpstr>
      <vt:lpstr>Présentation PowerPoint</vt:lpstr>
      <vt:lpstr>Symbolique togolaise</vt:lpstr>
      <vt:lpstr>La voie du Togo</vt:lpstr>
      <vt:lpstr>Présentation PowerPoint</vt:lpstr>
      <vt:lpstr>Présentation PowerPoint</vt:lpstr>
      <vt:lpstr>Présentation PowerPoint</vt:lpstr>
      <vt:lpstr>« soft power » du Togo</vt:lpstr>
      <vt:lpstr>Présentation PowerPoint</vt:lpstr>
      <vt:lpstr>Où est Dapaong ? Pourquoi cette ville ?</vt:lpstr>
      <vt:lpstr>Présentation PowerPoint</vt:lpstr>
      <vt:lpstr>Une vocation de trait d’union</vt:lpstr>
      <vt:lpstr>Présentation PowerPoint</vt:lpstr>
      <vt:lpstr>Enclavement et désenclavement</vt:lpstr>
      <vt:lpstr>Vivre pour les autres (intégration)</vt:lpstr>
      <vt:lpstr>Évolution démographique</vt:lpstr>
      <vt:lpstr>Région des Savanes</vt:lpstr>
      <vt:lpstr>Le jumelage Dapaong-Issy</vt:lpstr>
      <vt:lpstr>Les grottes de Nok et Maproug</vt:lpstr>
      <vt:lpstr>Dapaong ville de paix : 3 projets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Utilisateur Windows</cp:lastModifiedBy>
  <cp:revision>102</cp:revision>
  <dcterms:created xsi:type="dcterms:W3CDTF">2015-10-27T16:05:19Z</dcterms:created>
  <dcterms:modified xsi:type="dcterms:W3CDTF">2018-03-06T12:23:56Z</dcterms:modified>
</cp:coreProperties>
</file>